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68" r:id="rId3"/>
    <p:sldId id="346" r:id="rId4"/>
    <p:sldId id="347" r:id="rId5"/>
    <p:sldId id="360" r:id="rId6"/>
    <p:sldId id="359" r:id="rId7"/>
    <p:sldId id="361" r:id="rId8"/>
    <p:sldId id="369" r:id="rId9"/>
    <p:sldId id="362" r:id="rId10"/>
    <p:sldId id="364" r:id="rId11"/>
    <p:sldId id="365" r:id="rId12"/>
    <p:sldId id="366" r:id="rId13"/>
    <p:sldId id="355" r:id="rId14"/>
    <p:sldId id="367" r:id="rId15"/>
    <p:sldId id="354" r:id="rId16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59" userDrawn="1">
          <p15:clr>
            <a:srgbClr val="A4A3A4"/>
          </p15:clr>
        </p15:guide>
        <p15:guide id="2" orient="horz" pos="1207" userDrawn="1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  <p15:guide id="7" orient="horz" pos="1298" userDrawn="1">
          <p15:clr>
            <a:srgbClr val="A4A3A4"/>
          </p15:clr>
        </p15:guide>
        <p15:guide id="9" orient="horz" pos="663" userDrawn="1">
          <p15:clr>
            <a:srgbClr val="A4A3A4"/>
          </p15:clr>
        </p15:guide>
        <p15:guide id="10" pos="3120" userDrawn="1">
          <p15:clr>
            <a:srgbClr val="A4A3A4"/>
          </p15:clr>
        </p15:guide>
        <p15:guide id="11" pos="126" userDrawn="1">
          <p15:clr>
            <a:srgbClr val="A4A3A4"/>
          </p15:clr>
        </p15:guide>
        <p15:guide id="12" pos="6114" userDrawn="1">
          <p15:clr>
            <a:srgbClr val="A4A3A4"/>
          </p15:clr>
        </p15:guide>
        <p15:guide id="13" pos="3075" userDrawn="1">
          <p15:clr>
            <a:srgbClr val="A4A3A4"/>
          </p15:clr>
        </p15:guide>
        <p15:guide id="14" pos="3165" userDrawn="1">
          <p15:clr>
            <a:srgbClr val="A4A3A4"/>
          </p15:clr>
        </p15:guide>
        <p15:guide id="15" pos="172" userDrawn="1">
          <p15:clr>
            <a:srgbClr val="A4A3A4"/>
          </p15:clr>
        </p15:guide>
        <p15:guide id="16" pos="6068" userDrawn="1">
          <p15:clr>
            <a:srgbClr val="A4A3A4"/>
          </p15:clr>
        </p15:guide>
        <p15:guide id="20" pos="3211" userDrawn="1">
          <p15:clr>
            <a:srgbClr val="A4A3A4"/>
          </p15:clr>
        </p15:guide>
        <p15:guide id="21" pos="302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000"/>
    <a:srgbClr val="0000FF"/>
    <a:srgbClr val="FFE181"/>
    <a:srgbClr val="E0CA6A"/>
    <a:srgbClr val="DDD9C3"/>
    <a:srgbClr val="E60000"/>
    <a:srgbClr val="E6AF00"/>
    <a:srgbClr val="F7EAE9"/>
    <a:srgbClr val="776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7" autoAdjust="0"/>
    <p:restoredTop sz="96210" autoAdjust="0"/>
  </p:normalViewPr>
  <p:slideViewPr>
    <p:cSldViewPr showGuides="1">
      <p:cViewPr>
        <p:scale>
          <a:sx n="125" d="100"/>
          <a:sy n="125" d="100"/>
        </p:scale>
        <p:origin x="-684" y="342"/>
      </p:cViewPr>
      <p:guideLst>
        <p:guide orient="horz" pos="2659"/>
        <p:guide orient="horz" pos="1207"/>
        <p:guide orient="horz" pos="572"/>
        <p:guide orient="horz" pos="618"/>
        <p:guide orient="horz" pos="4110"/>
        <p:guide orient="horz" pos="4065"/>
        <p:guide orient="horz" pos="1298"/>
        <p:guide orient="horz" pos="663"/>
        <p:guide pos="3120"/>
        <p:guide pos="126"/>
        <p:guide pos="6114"/>
        <p:guide pos="3075"/>
        <p:guide pos="3165"/>
        <p:guide pos="172"/>
        <p:guide pos="6068"/>
        <p:guide pos="3211"/>
        <p:guide pos="3029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-3972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644" y="0"/>
            <a:ext cx="2945448" cy="496253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93D44110-41B6-4F45-BB63-8CD17377E4EE}" type="datetimeFigureOut">
              <a:rPr lang="ko-KR" altLang="en-US" smtClean="0"/>
              <a:t>2021-07-01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644" y="9428800"/>
            <a:ext cx="2945448" cy="49625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4AE2AC5A-F871-4462-A6C4-C2967763D92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4620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0AAA742C-21DB-484C-A238-9372DA9F68EA}" type="datetimeFigureOut">
              <a:rPr lang="ko-KR" altLang="en-US" smtClean="0"/>
              <a:t>2021-07-01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672FD92-85F5-498A-955A-C4B260D031D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753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-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="" xmlns:a16="http://schemas.microsoft.com/office/drawing/2014/main" id="{95A5030B-5EF7-49EB-968B-B1FA102F599B}"/>
              </a:ext>
            </a:extLst>
          </p:cNvPr>
          <p:cNvCxnSpPr/>
          <p:nvPr userDrawn="1"/>
        </p:nvCxnSpPr>
        <p:spPr>
          <a:xfrm>
            <a:off x="213166" y="6518275"/>
            <a:ext cx="9505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3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쳅터 제목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303"/>
          <p:cNvGrpSpPr/>
          <p:nvPr userDrawn="1"/>
        </p:nvGrpSpPr>
        <p:grpSpPr>
          <a:xfrm rot="5400000">
            <a:off x="1085309" y="-1086477"/>
            <a:ext cx="67847" cy="2238460"/>
            <a:chOff x="278004" y="1415129"/>
            <a:chExt cx="130719" cy="5039585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80256" y="1415129"/>
              <a:ext cx="128463" cy="12684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280258" y="3939255"/>
              <a:ext cx="128465" cy="126841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78004" y="2670842"/>
              <a:ext cx="128461" cy="12684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280257" y="5186300"/>
              <a:ext cx="128464" cy="12684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17" name="직선 연결선 16"/>
          <p:cNvCxnSpPr/>
          <p:nvPr userDrawn="1"/>
        </p:nvCxnSpPr>
        <p:spPr bwMode="auto">
          <a:xfrm>
            <a:off x="200472" y="404526"/>
            <a:ext cx="8994520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직선 연결선 17"/>
          <p:cNvCxnSpPr/>
          <p:nvPr userDrawn="1"/>
        </p:nvCxnSpPr>
        <p:spPr bwMode="auto">
          <a:xfrm>
            <a:off x="8053090" y="404526"/>
            <a:ext cx="1652438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9" name="그룹 18"/>
          <p:cNvGrpSpPr/>
          <p:nvPr userDrawn="1"/>
        </p:nvGrpSpPr>
        <p:grpSpPr>
          <a:xfrm>
            <a:off x="200474" y="908720"/>
            <a:ext cx="9504000" cy="0"/>
            <a:chOff x="329895" y="1062215"/>
            <a:chExt cx="9229572" cy="0"/>
          </a:xfrm>
        </p:grpSpPr>
        <p:cxnSp>
          <p:nvCxnSpPr>
            <p:cNvPr id="20" name="직선 연결선 19"/>
            <p:cNvCxnSpPr/>
            <p:nvPr/>
          </p:nvCxnSpPr>
          <p:spPr bwMode="auto">
            <a:xfrm>
              <a:off x="329895" y="1062215"/>
              <a:ext cx="8994520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직선 연결선 20"/>
            <p:cNvCxnSpPr/>
            <p:nvPr/>
          </p:nvCxnSpPr>
          <p:spPr bwMode="auto">
            <a:xfrm>
              <a:off x="7907029" y="1062215"/>
              <a:ext cx="1652438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2" name="슬라이드 번호 개체 틀 18"/>
          <p:cNvSpPr txBox="1">
            <a:spLocks/>
          </p:cNvSpPr>
          <p:nvPr userDrawn="1"/>
        </p:nvSpPr>
        <p:spPr>
          <a:xfrm>
            <a:off x="3797300" y="646752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dirty="0">
                <a:latin typeface="+mn-ea"/>
                <a:ea typeface="+mn-ea"/>
              </a:rPr>
              <a:t>- </a:t>
            </a:r>
            <a:fld id="{D12B2454-07CB-4FCD-8AAB-1976C362877D}" type="slidenum">
              <a:rPr lang="ko-KR" altLang="en-US" sz="1000" smtClean="0">
                <a:latin typeface="+mn-ea"/>
                <a:ea typeface="+mn-ea"/>
              </a:rPr>
              <a:pPr algn="ctr"/>
              <a:t>‹#›</a:t>
            </a:fld>
            <a:r>
              <a:rPr lang="ko-KR" altLang="en-US" sz="1000" dirty="0">
                <a:latin typeface="+mn-ea"/>
                <a:ea typeface="+mn-ea"/>
              </a:rPr>
              <a:t> </a:t>
            </a:r>
            <a:r>
              <a:rPr lang="en-US" altLang="ko-KR" sz="1000" dirty="0">
                <a:latin typeface="+mn-ea"/>
                <a:ea typeface="+mn-ea"/>
              </a:rPr>
              <a:t>-</a:t>
            </a:r>
            <a:endParaRPr lang="ko-KR" altLang="en-US" sz="1000" dirty="0">
              <a:latin typeface="+mn-ea"/>
              <a:ea typeface="+mn-ea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="" xmlns:a16="http://schemas.microsoft.com/office/drawing/2014/main" id="{47E5C538-F19F-4FBD-8216-79C2EB663FF0}"/>
              </a:ext>
            </a:extLst>
          </p:cNvPr>
          <p:cNvCxnSpPr/>
          <p:nvPr userDrawn="1"/>
        </p:nvCxnSpPr>
        <p:spPr>
          <a:xfrm>
            <a:off x="213166" y="6518275"/>
            <a:ext cx="9505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16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 -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="" xmlns:a16="http://schemas.microsoft.com/office/drawing/2014/main" id="{C4F8F1A9-8A57-41EE-8B0F-BA40420233AF}"/>
              </a:ext>
            </a:extLst>
          </p:cNvPr>
          <p:cNvCxnSpPr/>
          <p:nvPr userDrawn="1"/>
        </p:nvCxnSpPr>
        <p:spPr>
          <a:xfrm>
            <a:off x="213166" y="6518275"/>
            <a:ext cx="9505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20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72929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303"/>
          <p:cNvGrpSpPr/>
          <p:nvPr userDrawn="1"/>
        </p:nvGrpSpPr>
        <p:grpSpPr>
          <a:xfrm rot="5400000">
            <a:off x="1085309" y="-1086477"/>
            <a:ext cx="67847" cy="2238460"/>
            <a:chOff x="278004" y="1415129"/>
            <a:chExt cx="130719" cy="5039585"/>
          </a:xfrm>
        </p:grpSpPr>
        <p:sp>
          <p:nvSpPr>
            <p:cNvPr id="8" name="직사각형 7"/>
            <p:cNvSpPr/>
            <p:nvPr/>
          </p:nvSpPr>
          <p:spPr bwMode="auto">
            <a:xfrm>
              <a:off x="280256" y="1415129"/>
              <a:ext cx="128463" cy="12684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280258" y="3939255"/>
              <a:ext cx="128465" cy="126841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278004" y="2670842"/>
              <a:ext cx="128461" cy="12684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280257" y="5186300"/>
              <a:ext cx="128464" cy="12684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12" name="직선 연결선 11"/>
          <p:cNvCxnSpPr/>
          <p:nvPr userDrawn="1"/>
        </p:nvCxnSpPr>
        <p:spPr bwMode="auto">
          <a:xfrm>
            <a:off x="200472" y="404526"/>
            <a:ext cx="8994520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직선 연결선 12"/>
          <p:cNvCxnSpPr/>
          <p:nvPr userDrawn="1"/>
        </p:nvCxnSpPr>
        <p:spPr bwMode="auto">
          <a:xfrm>
            <a:off x="8053090" y="404526"/>
            <a:ext cx="1652438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4" name="그룹 13"/>
          <p:cNvGrpSpPr/>
          <p:nvPr userDrawn="1"/>
        </p:nvGrpSpPr>
        <p:grpSpPr>
          <a:xfrm>
            <a:off x="200474" y="908720"/>
            <a:ext cx="9504000" cy="0"/>
            <a:chOff x="329895" y="1062215"/>
            <a:chExt cx="9229572" cy="0"/>
          </a:xfrm>
        </p:grpSpPr>
        <p:cxnSp>
          <p:nvCxnSpPr>
            <p:cNvPr id="15" name="직선 연결선 14"/>
            <p:cNvCxnSpPr/>
            <p:nvPr/>
          </p:nvCxnSpPr>
          <p:spPr bwMode="auto">
            <a:xfrm>
              <a:off x="329895" y="1062215"/>
              <a:ext cx="8994520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직선 연결선 15"/>
            <p:cNvCxnSpPr/>
            <p:nvPr/>
          </p:nvCxnSpPr>
          <p:spPr bwMode="auto">
            <a:xfrm>
              <a:off x="7907029" y="1062215"/>
              <a:ext cx="1652438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7" name="슬라이드 번호 개체 틀 18"/>
          <p:cNvSpPr txBox="1">
            <a:spLocks/>
          </p:cNvSpPr>
          <p:nvPr userDrawn="1"/>
        </p:nvSpPr>
        <p:spPr>
          <a:xfrm>
            <a:off x="3797300" y="649362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dirty="0">
                <a:latin typeface="+mn-ea"/>
                <a:ea typeface="+mn-ea"/>
              </a:rPr>
              <a:t>- </a:t>
            </a:r>
            <a:fld id="{D12B2454-07CB-4FCD-8AAB-1976C362877D}" type="slidenum">
              <a:rPr lang="ko-KR" altLang="en-US" sz="1000" smtClean="0">
                <a:latin typeface="+mn-ea"/>
                <a:ea typeface="+mn-ea"/>
              </a:rPr>
              <a:pPr algn="ctr"/>
              <a:t>‹#›</a:t>
            </a:fld>
            <a:r>
              <a:rPr lang="ko-KR" altLang="en-US" sz="1000" dirty="0">
                <a:latin typeface="+mn-ea"/>
                <a:ea typeface="+mn-ea"/>
              </a:rPr>
              <a:t> </a:t>
            </a:r>
            <a:r>
              <a:rPr lang="en-US" altLang="ko-KR" sz="1000" dirty="0">
                <a:latin typeface="+mn-ea"/>
                <a:ea typeface="+mn-ea"/>
              </a:rPr>
              <a:t>-</a:t>
            </a:r>
            <a:endParaRPr lang="ko-KR" altLang="en-US" sz="1000" dirty="0">
              <a:latin typeface="+mn-ea"/>
              <a:ea typeface="+mn-ea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="" xmlns:a16="http://schemas.microsoft.com/office/drawing/2014/main" id="{478DA86D-241C-487D-83BE-09A18481AD89}"/>
              </a:ext>
            </a:extLst>
          </p:cNvPr>
          <p:cNvCxnSpPr/>
          <p:nvPr userDrawn="1"/>
        </p:nvCxnSpPr>
        <p:spPr>
          <a:xfrm>
            <a:off x="213166" y="6518275"/>
            <a:ext cx="9505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43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txStyles>
    <p:titleStyle>
      <a:lvl1pPr algn="ctr" defTabSz="914446" rtl="0" eaLnBrk="1" latinLnBrk="1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6" indent="-342916" algn="l" defTabSz="914446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defTabSz="914446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6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6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6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2" indent="-228612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2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s.or.k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61A5AA96-1834-4A1A-A535-55F701FFA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="" xmlns:a16="http://schemas.microsoft.com/office/drawing/2014/main" id="{22825FCB-B2E8-44CC-B08D-47470F698802}"/>
              </a:ext>
            </a:extLst>
          </p:cNvPr>
          <p:cNvSpPr txBox="1">
            <a:spLocks/>
          </p:cNvSpPr>
          <p:nvPr/>
        </p:nvSpPr>
        <p:spPr>
          <a:xfrm>
            <a:off x="509675" y="1196752"/>
            <a:ext cx="8886650" cy="25308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표준형 컨설팅 지원신청 가이드</a:t>
            </a:r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신청기업용 </a:t>
            </a:r>
            <a:r>
              <a:rPr lang="en-US" altLang="ko-K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endParaRPr lang="ko-K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2BB1E00C-B33C-4FCD-8A00-896E690752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04" y="370373"/>
            <a:ext cx="1856642" cy="357803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E45F9E62-7A56-4BB5-B624-5BCB68A81373}"/>
              </a:ext>
            </a:extLst>
          </p:cNvPr>
          <p:cNvSpPr/>
          <p:nvPr/>
        </p:nvSpPr>
        <p:spPr>
          <a:xfrm>
            <a:off x="242638" y="540277"/>
            <a:ext cx="3818674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2021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년 </a:t>
            </a:r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예비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사회적기업 경영컨설팅 지원사업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758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5" y="1426873"/>
            <a:ext cx="7842300" cy="101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7" y="3259870"/>
            <a:ext cx="4416289" cy="305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DD00CF0-487C-47F8-9CBA-9D525DF5FDF0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2. </a:t>
            </a:r>
            <a:r>
              <a:rPr lang="ko-KR" altLang="en-US" sz="2400" b="1" dirty="0"/>
              <a:t>경영컨설팅 신청 </a:t>
            </a:r>
            <a:r>
              <a:rPr lang="en-US" altLang="ko-KR" b="1" dirty="0"/>
              <a:t>_ ⑤ </a:t>
            </a:r>
            <a:r>
              <a:rPr lang="ko-KR" altLang="en-US" b="1" dirty="0"/>
              <a:t>컨설팅기관 정보</a:t>
            </a:r>
            <a:endParaRPr lang="ko-KR" alt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0FBE9D-0541-4EAE-9A88-1180B6858D4A}"/>
              </a:ext>
            </a:extLst>
          </p:cNvPr>
          <p:cNvSpPr txBox="1"/>
          <p:nvPr/>
        </p:nvSpPr>
        <p:spPr>
          <a:xfrm>
            <a:off x="6245952" y="2661002"/>
            <a:ext cx="3312938" cy="5621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altLang="ko-KR" sz="1200" b="1" dirty="0"/>
              <a:t>‘</a:t>
            </a:r>
            <a:r>
              <a:rPr lang="ko-KR" altLang="en-US" sz="1200" b="1" dirty="0"/>
              <a:t>검색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클릭</a:t>
            </a:r>
            <a:endParaRPr lang="en-US" altLang="ko-KR" sz="1200" b="1" dirty="0"/>
          </a:p>
          <a:p>
            <a:pPr marL="171450" indent="-171450">
              <a:buFontTx/>
              <a:buChar char="-"/>
            </a:pPr>
            <a:r>
              <a:rPr lang="en-US" altLang="ko-KR" sz="1200" dirty="0"/>
              <a:t>‘</a:t>
            </a:r>
            <a:r>
              <a:rPr lang="ko-KR" altLang="en-US" sz="1200" dirty="0"/>
              <a:t>검색</a:t>
            </a:r>
            <a:r>
              <a:rPr lang="en-US" altLang="ko-KR" sz="1200" dirty="0"/>
              <a:t>’ </a:t>
            </a:r>
            <a:r>
              <a:rPr lang="ko-KR" altLang="en-US" sz="1200" dirty="0"/>
              <a:t>버튼을 클릭하십시오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7280FF57-4CCA-4D29-8BCC-46BE769DBC30}"/>
              </a:ext>
            </a:extLst>
          </p:cNvPr>
          <p:cNvSpPr/>
          <p:nvPr/>
        </p:nvSpPr>
        <p:spPr>
          <a:xfrm>
            <a:off x="2720752" y="1642897"/>
            <a:ext cx="360040" cy="273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50E1F0A2-5BF1-4568-920C-E0B5A59E99D5}"/>
              </a:ext>
            </a:extLst>
          </p:cNvPr>
          <p:cNvSpPr/>
          <p:nvPr/>
        </p:nvSpPr>
        <p:spPr>
          <a:xfrm>
            <a:off x="2612740" y="1448780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2F4EA267-FE84-4EE7-9653-B2B8379CF244}"/>
              </a:ext>
            </a:extLst>
          </p:cNvPr>
          <p:cNvSpPr/>
          <p:nvPr/>
        </p:nvSpPr>
        <p:spPr>
          <a:xfrm>
            <a:off x="6105128" y="2564904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D4E31BBD-C4F6-4FD2-9AEF-C348B3E1FAFF}"/>
              </a:ext>
            </a:extLst>
          </p:cNvPr>
          <p:cNvSpPr/>
          <p:nvPr/>
        </p:nvSpPr>
        <p:spPr>
          <a:xfrm>
            <a:off x="442501" y="3299081"/>
            <a:ext cx="1296144" cy="273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="" xmlns:a16="http://schemas.microsoft.com/office/drawing/2014/main" id="{5F800402-1609-429A-A14B-7C409E020C76}"/>
              </a:ext>
            </a:extLst>
          </p:cNvPr>
          <p:cNvSpPr/>
          <p:nvPr/>
        </p:nvSpPr>
        <p:spPr>
          <a:xfrm>
            <a:off x="273050" y="3229891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7E064550-2581-4851-B510-A40D3588AD70}"/>
              </a:ext>
            </a:extLst>
          </p:cNvPr>
          <p:cNvSpPr/>
          <p:nvPr/>
        </p:nvSpPr>
        <p:spPr>
          <a:xfrm>
            <a:off x="416048" y="4869160"/>
            <a:ext cx="4032896" cy="266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="" xmlns:a16="http://schemas.microsoft.com/office/drawing/2014/main" id="{E5243D7A-BD45-4F23-9276-CEFE4CF21691}"/>
              </a:ext>
            </a:extLst>
          </p:cNvPr>
          <p:cNvSpPr/>
          <p:nvPr/>
        </p:nvSpPr>
        <p:spPr>
          <a:xfrm>
            <a:off x="176225" y="4894304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3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E9B5AF6-94CD-4FCD-A12C-5C9BD35F3949}"/>
              </a:ext>
            </a:extLst>
          </p:cNvPr>
          <p:cNvSpPr txBox="1"/>
          <p:nvPr/>
        </p:nvSpPr>
        <p:spPr>
          <a:xfrm>
            <a:off x="6230485" y="3452959"/>
            <a:ext cx="3312938" cy="8793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‘</a:t>
            </a:r>
            <a:r>
              <a:rPr lang="ko-KR" altLang="en-US" sz="1200" b="1" dirty="0"/>
              <a:t>기관명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입력 → </a:t>
            </a:r>
            <a:r>
              <a:rPr lang="en-US" altLang="ko-KR" sz="1200" b="1" dirty="0"/>
              <a:t>‘</a:t>
            </a:r>
            <a:r>
              <a:rPr lang="ko-KR" altLang="en-US" sz="1200" b="1" dirty="0"/>
              <a:t>검색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클릭 →         번 화면 표출</a:t>
            </a:r>
            <a:endParaRPr lang="en-US" altLang="ko-KR" sz="1200" b="1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표준형 컨설팅 분야의 해당 컨설팅 기관명을 입력하신 후 </a:t>
            </a:r>
            <a:r>
              <a:rPr lang="en-US" altLang="ko-KR" sz="1200" dirty="0"/>
              <a:t>‘</a:t>
            </a:r>
            <a:r>
              <a:rPr lang="ko-KR" altLang="en-US" sz="1200" dirty="0"/>
              <a:t>검색</a:t>
            </a:r>
            <a:r>
              <a:rPr lang="en-US" altLang="ko-KR" sz="1200" dirty="0"/>
              <a:t>’ </a:t>
            </a:r>
            <a:r>
              <a:rPr lang="ko-KR" altLang="en-US" sz="1200" dirty="0"/>
              <a:t>버튼을 클릭하십시오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18" name="타원 17">
            <a:extLst>
              <a:ext uri="{FF2B5EF4-FFF2-40B4-BE49-F238E27FC236}">
                <a16:creationId xmlns="" xmlns:a16="http://schemas.microsoft.com/office/drawing/2014/main" id="{177B23E0-0DE7-464E-B618-45068656639D}"/>
              </a:ext>
            </a:extLst>
          </p:cNvPr>
          <p:cNvSpPr/>
          <p:nvPr/>
        </p:nvSpPr>
        <p:spPr>
          <a:xfrm>
            <a:off x="6105128" y="3429000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C9B3830-93D1-4FAF-B3FC-D82C699331C5}"/>
              </a:ext>
            </a:extLst>
          </p:cNvPr>
          <p:cNvSpPr txBox="1"/>
          <p:nvPr/>
        </p:nvSpPr>
        <p:spPr>
          <a:xfrm>
            <a:off x="6268902" y="4725144"/>
            <a:ext cx="331293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‘</a:t>
            </a:r>
            <a:r>
              <a:rPr lang="ko-KR" altLang="en-US" sz="1200" b="1" dirty="0"/>
              <a:t>컨설팅기관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선택</a:t>
            </a:r>
            <a:endParaRPr lang="en-US" altLang="ko-KR" sz="1200" b="1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㈜</a:t>
            </a:r>
            <a:r>
              <a:rPr lang="ko-KR" altLang="en-US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씨스톤컨설팅</a:t>
            </a:r>
            <a:r>
              <a:rPr lang="ko-KR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ko-K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ko-KR" altLang="en-US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그외</a:t>
            </a:r>
            <a:r>
              <a:rPr lang="ko-KR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타 기관 선택불가</a:t>
            </a:r>
            <a:r>
              <a:rPr lang="en-US" altLang="ko-KR" sz="1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 </a:t>
            </a:r>
            <a:endParaRPr lang="en-US" altLang="ko-KR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선택하시면 </a:t>
            </a:r>
            <a:r>
              <a:rPr lang="en-US" altLang="ko-KR" sz="1200" dirty="0"/>
              <a:t>‘</a:t>
            </a:r>
            <a:r>
              <a:rPr lang="ko-KR" altLang="en-US" sz="1200" dirty="0"/>
              <a:t>컨설팅기관 정보</a:t>
            </a:r>
            <a:r>
              <a:rPr lang="en-US" altLang="ko-KR" sz="1200" dirty="0"/>
              <a:t>’ </a:t>
            </a:r>
            <a:r>
              <a:rPr lang="ko-KR" altLang="en-US" sz="1200" dirty="0"/>
              <a:t>자동입력 됨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b="1" dirty="0" smtClean="0">
                <a:solidFill>
                  <a:srgbClr val="0000FF"/>
                </a:solidFill>
              </a:rPr>
              <a:t>홈페이지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: 111 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입력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홈페이지 없음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) 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b="1" dirty="0" err="1">
                <a:solidFill>
                  <a:srgbClr val="0000FF"/>
                </a:solidFill>
              </a:rPr>
              <a:t>설립연월일</a:t>
            </a:r>
            <a:r>
              <a:rPr lang="en-US" altLang="ko-KR" sz="1200" b="1" dirty="0">
                <a:solidFill>
                  <a:srgbClr val="0000FF"/>
                </a:solidFill>
              </a:rPr>
              <a:t> : 2015</a:t>
            </a:r>
            <a:r>
              <a:rPr lang="ko-KR" altLang="en-US" sz="1200" b="1" dirty="0">
                <a:solidFill>
                  <a:srgbClr val="0000FF"/>
                </a:solidFill>
              </a:rPr>
              <a:t>년 </a:t>
            </a:r>
            <a:r>
              <a:rPr lang="en-US" altLang="ko-KR" sz="1200" b="1" dirty="0">
                <a:solidFill>
                  <a:srgbClr val="0000FF"/>
                </a:solidFill>
              </a:rPr>
              <a:t>1</a:t>
            </a:r>
            <a:r>
              <a:rPr lang="ko-KR" altLang="en-US" sz="1200" b="1" dirty="0">
                <a:solidFill>
                  <a:srgbClr val="0000FF"/>
                </a:solidFill>
              </a:rPr>
              <a:t>월 </a:t>
            </a:r>
            <a:r>
              <a:rPr lang="en-US" altLang="ko-KR" sz="1200" b="1" dirty="0">
                <a:solidFill>
                  <a:srgbClr val="0000FF"/>
                </a:solidFill>
              </a:rPr>
              <a:t>1</a:t>
            </a:r>
            <a:r>
              <a:rPr lang="ko-KR" altLang="en-US" sz="1200" b="1" dirty="0">
                <a:solidFill>
                  <a:srgbClr val="0000FF"/>
                </a:solidFill>
              </a:rPr>
              <a:t>일 입력</a:t>
            </a:r>
          </a:p>
        </p:txBody>
      </p:sp>
      <p:sp>
        <p:nvSpPr>
          <p:cNvPr id="20" name="타원 19">
            <a:extLst>
              <a:ext uri="{FF2B5EF4-FFF2-40B4-BE49-F238E27FC236}">
                <a16:creationId xmlns="" xmlns:a16="http://schemas.microsoft.com/office/drawing/2014/main" id="{69BE0287-9E20-46BA-8B39-52D9CB86CCCA}"/>
              </a:ext>
            </a:extLst>
          </p:cNvPr>
          <p:cNvSpPr/>
          <p:nvPr/>
        </p:nvSpPr>
        <p:spPr>
          <a:xfrm>
            <a:off x="6105128" y="4653136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3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="" xmlns:a16="http://schemas.microsoft.com/office/drawing/2014/main" id="{84A2CBE1-3CA2-4DF9-BA8D-61A825D86C75}"/>
              </a:ext>
            </a:extLst>
          </p:cNvPr>
          <p:cNvSpPr/>
          <p:nvPr/>
        </p:nvSpPr>
        <p:spPr>
          <a:xfrm>
            <a:off x="8337376" y="3501008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="" xmlns:a16="http://schemas.microsoft.com/office/drawing/2014/main" id="{962B453B-18DC-476E-88A3-A5C72B90C676}"/>
              </a:ext>
            </a:extLst>
          </p:cNvPr>
          <p:cNvSpPr/>
          <p:nvPr/>
        </p:nvSpPr>
        <p:spPr>
          <a:xfrm>
            <a:off x="6825208" y="1602903"/>
            <a:ext cx="936104" cy="273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33A2302-048E-4440-8181-A48DEB55BCC3}"/>
              </a:ext>
            </a:extLst>
          </p:cNvPr>
          <p:cNvSpPr/>
          <p:nvPr/>
        </p:nvSpPr>
        <p:spPr>
          <a:xfrm>
            <a:off x="3996691" y="1628800"/>
            <a:ext cx="1820405" cy="222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포인트가 16개인 별 1"/>
          <p:cNvSpPr/>
          <p:nvPr/>
        </p:nvSpPr>
        <p:spPr>
          <a:xfrm>
            <a:off x="273050" y="2437901"/>
            <a:ext cx="5111998" cy="785265"/>
          </a:xfrm>
          <a:prstGeom prst="star16">
            <a:avLst>
              <a:gd name="adj" fmla="val 50000"/>
            </a:avLst>
          </a:prstGeom>
          <a:solidFill>
            <a:srgbClr val="BC0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  <a:latin typeface="+mn-ea"/>
              </a:rPr>
              <a:t>표준형컨설팅 기관은 </a:t>
            </a:r>
            <a:endParaRPr lang="en-US" altLang="ko-KR" sz="11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㈜</a:t>
            </a:r>
            <a:r>
              <a:rPr lang="ko-KR" alt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씨스톤컨설팅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”</a:t>
            </a:r>
            <a:r>
              <a:rPr lang="ko-KR" altLang="en-US" sz="1100" b="1" dirty="0" smtClean="0">
                <a:solidFill>
                  <a:schemeClr val="bg1"/>
                </a:solidFill>
                <a:latin typeface="+mn-ea"/>
              </a:rPr>
              <a:t>으로 </a:t>
            </a:r>
            <a:r>
              <a:rPr lang="ko-KR" altLang="en-US" sz="1100" b="1" dirty="0" err="1" smtClean="0">
                <a:solidFill>
                  <a:schemeClr val="bg1"/>
                </a:solidFill>
                <a:latin typeface="+mn-ea"/>
              </a:rPr>
              <a:t>정해져있음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</a:rPr>
              <a:t>. </a:t>
            </a:r>
          </a:p>
          <a:p>
            <a:pPr algn="ctr"/>
            <a:r>
              <a:rPr lang="ko-KR" altLang="en-US" sz="1100" b="1" dirty="0" smtClean="0">
                <a:solidFill>
                  <a:schemeClr val="bg1"/>
                </a:solidFill>
                <a:latin typeface="+mn-ea"/>
              </a:rPr>
              <a:t>따로 검색하거나 결정하실 필요가 없습니다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 algn="ctr"/>
            <a:r>
              <a:rPr lang="en-US" altLang="ko-KR" sz="1100" b="1" dirty="0" smtClean="0">
                <a:solidFill>
                  <a:schemeClr val="bg1"/>
                </a:solidFill>
                <a:latin typeface="+mn-ea"/>
              </a:rPr>
              <a:t> (</a:t>
            </a:r>
            <a:r>
              <a:rPr lang="ko-KR" altLang="en-US" sz="1100" b="1" dirty="0" err="1" smtClean="0">
                <a:solidFill>
                  <a:schemeClr val="bg1"/>
                </a:solidFill>
                <a:latin typeface="+mn-ea"/>
              </a:rPr>
              <a:t>타기관</a:t>
            </a:r>
            <a:r>
              <a:rPr lang="ko-KR" altLang="en-US" sz="1100" b="1" dirty="0" smtClean="0">
                <a:solidFill>
                  <a:schemeClr val="bg1"/>
                </a:solidFill>
                <a:latin typeface="+mn-ea"/>
              </a:rPr>
              <a:t> 선택 불가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</a:rPr>
              <a:t>) </a:t>
            </a:r>
            <a:endParaRPr lang="ko-KR" altLang="en-US" sz="1100" b="1" dirty="0" smtClean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7595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09" y="1406808"/>
            <a:ext cx="8906571" cy="109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9" y="3068960"/>
            <a:ext cx="518412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DD00CF0-487C-47F8-9CBA-9D525DF5FDF0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2. </a:t>
            </a:r>
            <a:r>
              <a:rPr lang="ko-KR" altLang="en-US" sz="2400" b="1" dirty="0"/>
              <a:t>경영컨설팅 신청 </a:t>
            </a:r>
            <a:r>
              <a:rPr lang="en-US" altLang="ko-KR" b="1" dirty="0"/>
              <a:t>_ ⑥ </a:t>
            </a:r>
            <a:r>
              <a:rPr lang="ko-KR" altLang="en-US" b="1" dirty="0"/>
              <a:t>과제 책임자</a:t>
            </a:r>
            <a:r>
              <a:rPr lang="en-US" altLang="ko-KR" b="1" dirty="0"/>
              <a:t>(</a:t>
            </a:r>
            <a:r>
              <a:rPr lang="ko-KR" altLang="en-US" b="1" dirty="0"/>
              <a:t>컨설팅기관</a:t>
            </a:r>
            <a:r>
              <a:rPr lang="en-US" altLang="ko-KR" b="1" dirty="0"/>
              <a:t>)</a:t>
            </a:r>
            <a:r>
              <a:rPr lang="ko-KR" altLang="en-US" b="1" dirty="0"/>
              <a:t> 정보 및 투입 컨설턴트 정보</a:t>
            </a:r>
            <a:endParaRPr lang="ko-KR" alt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0FBE9D-0541-4EAE-9A88-1180B6858D4A}"/>
              </a:ext>
            </a:extLst>
          </p:cNvPr>
          <p:cNvSpPr txBox="1"/>
          <p:nvPr/>
        </p:nvSpPr>
        <p:spPr>
          <a:xfrm>
            <a:off x="6196894" y="2506796"/>
            <a:ext cx="3436055" cy="5621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altLang="ko-KR" sz="1200" b="1" dirty="0"/>
              <a:t>‘</a:t>
            </a:r>
            <a:r>
              <a:rPr lang="ko-KR" altLang="en-US" sz="1200" b="1" dirty="0"/>
              <a:t>검색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클릭</a:t>
            </a:r>
            <a:endParaRPr lang="en-US" altLang="ko-KR" sz="1200" b="1" dirty="0"/>
          </a:p>
          <a:p>
            <a:pPr marL="171450" indent="-171450">
              <a:buFontTx/>
              <a:buChar char="-"/>
            </a:pPr>
            <a:r>
              <a:rPr lang="en-US" altLang="ko-KR" sz="1200" dirty="0"/>
              <a:t>‘</a:t>
            </a:r>
            <a:r>
              <a:rPr lang="ko-KR" altLang="en-US" sz="1200" dirty="0"/>
              <a:t>검색</a:t>
            </a:r>
            <a:r>
              <a:rPr lang="en-US" altLang="ko-KR" sz="1200" dirty="0"/>
              <a:t>’ </a:t>
            </a:r>
            <a:r>
              <a:rPr lang="ko-KR" altLang="en-US" sz="1200" dirty="0"/>
              <a:t>버튼을 클릭하십시오</a:t>
            </a:r>
            <a:r>
              <a:rPr lang="en-US" altLang="ko-KR" sz="1200" dirty="0"/>
              <a:t>. 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/>
              <a:t>해당 컨설팅기관의 컨설턴트 목록이 표출됩니다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7280FF57-4CCA-4D29-8BCC-46BE769DBC30}"/>
              </a:ext>
            </a:extLst>
          </p:cNvPr>
          <p:cNvSpPr/>
          <p:nvPr/>
        </p:nvSpPr>
        <p:spPr>
          <a:xfrm>
            <a:off x="3512841" y="1753641"/>
            <a:ext cx="288032" cy="273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50E1F0A2-5BF1-4568-920C-E0B5A59E99D5}"/>
              </a:ext>
            </a:extLst>
          </p:cNvPr>
          <p:cNvSpPr/>
          <p:nvPr/>
        </p:nvSpPr>
        <p:spPr>
          <a:xfrm>
            <a:off x="3512840" y="1517729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2F4EA267-FE84-4EE7-9653-B2B8379CF244}"/>
              </a:ext>
            </a:extLst>
          </p:cNvPr>
          <p:cNvSpPr/>
          <p:nvPr/>
        </p:nvSpPr>
        <p:spPr>
          <a:xfrm>
            <a:off x="6052878" y="2448991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7E064550-2581-4851-B510-A40D3588AD70}"/>
              </a:ext>
            </a:extLst>
          </p:cNvPr>
          <p:cNvSpPr/>
          <p:nvPr/>
        </p:nvSpPr>
        <p:spPr>
          <a:xfrm>
            <a:off x="704528" y="3501008"/>
            <a:ext cx="4500502" cy="499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="" xmlns:a16="http://schemas.microsoft.com/office/drawing/2014/main" id="{E5243D7A-BD45-4F23-9276-CEFE4CF21691}"/>
              </a:ext>
            </a:extLst>
          </p:cNvPr>
          <p:cNvSpPr/>
          <p:nvPr/>
        </p:nvSpPr>
        <p:spPr>
          <a:xfrm>
            <a:off x="5062845" y="3980791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E9B5AF6-94CD-4FCD-A12C-5C9BD35F3949}"/>
              </a:ext>
            </a:extLst>
          </p:cNvPr>
          <p:cNvSpPr txBox="1"/>
          <p:nvPr/>
        </p:nvSpPr>
        <p:spPr>
          <a:xfrm>
            <a:off x="6196894" y="3165362"/>
            <a:ext cx="3436055" cy="32879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‘</a:t>
            </a:r>
            <a:r>
              <a:rPr lang="ko-KR" altLang="en-US" sz="1200" b="1" dirty="0"/>
              <a:t>과제책임자 및 </a:t>
            </a:r>
            <a:r>
              <a:rPr lang="ko-KR" altLang="en-US" sz="1200" b="1" dirty="0" err="1"/>
              <a:t>투입컨설턴트</a:t>
            </a:r>
            <a:r>
              <a:rPr lang="ko-KR" altLang="en-US" sz="1200" b="1" dirty="0"/>
              <a:t> 정보</a:t>
            </a:r>
            <a:r>
              <a:rPr lang="en-US" altLang="ko-KR" sz="1200" b="1" dirty="0"/>
              <a:t>’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목록 창이 뜨면</a:t>
            </a:r>
            <a:r>
              <a:rPr lang="en-US" altLang="ko-KR" sz="1200" dirty="0"/>
              <a:t>, </a:t>
            </a:r>
            <a:r>
              <a:rPr lang="ko-KR" altLang="en-US" sz="1200" b="1" dirty="0">
                <a:solidFill>
                  <a:srgbClr val="FF0000"/>
                </a:solidFill>
              </a:rPr>
              <a:t>컨설팅기관의 대표자 성명</a:t>
            </a:r>
            <a:r>
              <a:rPr lang="ko-KR" altLang="en-US" sz="1200" dirty="0"/>
              <a:t>을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ko-KR" altLang="en-US" sz="1200" dirty="0"/>
              <a:t>선택하시면 됩니다</a:t>
            </a:r>
            <a:r>
              <a:rPr lang="en-US" altLang="ko-KR" sz="1200" b="1" dirty="0"/>
              <a:t>. </a:t>
            </a:r>
            <a:r>
              <a:rPr lang="en-US" altLang="ko-KR" sz="1200" b="1" dirty="0" smtClean="0"/>
              <a:t>(1</a:t>
            </a:r>
            <a:r>
              <a:rPr lang="ko-KR" altLang="en-US" sz="1200" b="1" dirty="0" smtClean="0"/>
              <a:t>번에 있는 컨설턴트</a:t>
            </a:r>
            <a:r>
              <a:rPr lang="en-US" altLang="ko-KR" sz="1200" b="1" dirty="0" smtClean="0"/>
              <a:t>)</a:t>
            </a:r>
            <a:endParaRPr lang="en-US" altLang="ko-KR" sz="1200" b="1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해당 컨설팅기관의 대표자는 </a:t>
            </a:r>
            <a:r>
              <a:rPr lang="ko-KR" altLang="en-US" sz="1200" b="1" dirty="0">
                <a:solidFill>
                  <a:srgbClr val="FF0000"/>
                </a:solidFill>
              </a:rPr>
              <a:t>신청화면의 </a:t>
            </a:r>
            <a:r>
              <a:rPr lang="en-US" altLang="ko-KR" sz="1200" b="1" dirty="0">
                <a:solidFill>
                  <a:srgbClr val="FF0000"/>
                </a:solidFill>
              </a:rPr>
              <a:t>‘</a:t>
            </a:r>
            <a:r>
              <a:rPr lang="ko-KR" altLang="en-US" sz="1200" b="1" dirty="0">
                <a:solidFill>
                  <a:srgbClr val="FF0000"/>
                </a:solidFill>
              </a:rPr>
              <a:t>컨설팅기관정보</a:t>
            </a:r>
            <a:r>
              <a:rPr lang="en-US" altLang="ko-KR" sz="1200" b="1" dirty="0">
                <a:solidFill>
                  <a:srgbClr val="FF0000"/>
                </a:solidFill>
              </a:rPr>
              <a:t>’</a:t>
            </a:r>
            <a:r>
              <a:rPr lang="ko-KR" altLang="en-US" sz="1200" dirty="0"/>
              <a:t>에 자동 표출되어 </a:t>
            </a:r>
            <a:r>
              <a:rPr lang="ko-KR" altLang="en-US" sz="1200" dirty="0" err="1"/>
              <a:t>있사오니</a:t>
            </a:r>
            <a:r>
              <a:rPr lang="en-US" altLang="ko-KR" sz="1200" dirty="0"/>
              <a:t>, </a:t>
            </a:r>
            <a:r>
              <a:rPr lang="ko-KR" altLang="en-US" sz="1200" dirty="0"/>
              <a:t>이를 확인 후 선택하시면 됩니다</a:t>
            </a:r>
            <a:r>
              <a:rPr lang="en-US" altLang="ko-KR" sz="1200" dirty="0"/>
              <a:t>.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그리고 나서 공란에 아래 내용 삽입해 주세요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FF0000"/>
                </a:solidFill>
              </a:rPr>
              <a:t>   · </a:t>
            </a:r>
            <a:r>
              <a:rPr lang="ko-KR" altLang="en-US" sz="1200" b="1" dirty="0">
                <a:solidFill>
                  <a:srgbClr val="FF0000"/>
                </a:solidFill>
              </a:rPr>
              <a:t>직위 </a:t>
            </a:r>
            <a:r>
              <a:rPr lang="en-US" altLang="ko-KR" sz="1200" b="1" dirty="0">
                <a:solidFill>
                  <a:srgbClr val="FF0000"/>
                </a:solidFill>
              </a:rPr>
              <a:t>: </a:t>
            </a:r>
            <a:r>
              <a:rPr lang="ko-KR" altLang="en-US" sz="1200" b="1" dirty="0">
                <a:solidFill>
                  <a:srgbClr val="FF0000"/>
                </a:solidFill>
              </a:rPr>
              <a:t>대표</a:t>
            </a:r>
            <a:r>
              <a:rPr lang="en-US" altLang="ko-KR" sz="1200" b="1" dirty="0">
                <a:solidFill>
                  <a:srgbClr val="FF0000"/>
                </a:solidFill>
              </a:rPr>
              <a:t/>
            </a:r>
            <a:br>
              <a:rPr lang="en-US" altLang="ko-KR" sz="1200" b="1" dirty="0">
                <a:solidFill>
                  <a:srgbClr val="FF0000"/>
                </a:solidFill>
              </a:rPr>
            </a:br>
            <a:r>
              <a:rPr lang="en-US" altLang="ko-KR" sz="1200" b="1" dirty="0">
                <a:solidFill>
                  <a:srgbClr val="FF0000"/>
                </a:solidFill>
              </a:rPr>
              <a:t>   · </a:t>
            </a:r>
            <a:r>
              <a:rPr lang="ko-KR" altLang="en-US" sz="1200" b="1" dirty="0">
                <a:solidFill>
                  <a:srgbClr val="FF0000"/>
                </a:solidFill>
              </a:rPr>
              <a:t>전화 </a:t>
            </a:r>
            <a:r>
              <a:rPr lang="en-US" altLang="ko-KR" sz="1200" b="1" dirty="0">
                <a:solidFill>
                  <a:srgbClr val="FF0000"/>
                </a:solidFill>
              </a:rPr>
              <a:t>: 02-123-1234</a:t>
            </a:r>
            <a:br>
              <a:rPr lang="en-US" altLang="ko-KR" sz="1200" b="1" dirty="0">
                <a:solidFill>
                  <a:srgbClr val="FF0000"/>
                </a:solidFill>
              </a:rPr>
            </a:br>
            <a:r>
              <a:rPr lang="en-US" altLang="ko-KR" sz="1200" b="1" dirty="0">
                <a:solidFill>
                  <a:srgbClr val="FF0000"/>
                </a:solidFill>
              </a:rPr>
              <a:t>   · </a:t>
            </a:r>
            <a:r>
              <a:rPr lang="ko-KR" altLang="en-US" sz="1200" b="1" dirty="0">
                <a:solidFill>
                  <a:srgbClr val="FF0000"/>
                </a:solidFill>
              </a:rPr>
              <a:t>직위 </a:t>
            </a:r>
            <a:r>
              <a:rPr lang="en-US" altLang="ko-KR" sz="1200" b="1" dirty="0">
                <a:solidFill>
                  <a:srgbClr val="FF0000"/>
                </a:solidFill>
              </a:rPr>
              <a:t>: 02-123-5678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FF0000"/>
                </a:solidFill>
              </a:rPr>
              <a:t>   · MD</a:t>
            </a:r>
            <a:r>
              <a:rPr lang="ko-KR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</a:rPr>
              <a:t>: 5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="" xmlns:a16="http://schemas.microsoft.com/office/drawing/2014/main" id="{177B23E0-0DE7-464E-B618-45068656639D}"/>
              </a:ext>
            </a:extLst>
          </p:cNvPr>
          <p:cNvSpPr/>
          <p:nvPr/>
        </p:nvSpPr>
        <p:spPr>
          <a:xfrm>
            <a:off x="6052878" y="3185159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C9BC9E86-527F-4AE9-8FD8-0A19C6A44FE1}"/>
              </a:ext>
            </a:extLst>
          </p:cNvPr>
          <p:cNvSpPr/>
          <p:nvPr/>
        </p:nvSpPr>
        <p:spPr>
          <a:xfrm>
            <a:off x="5112815" y="4553668"/>
            <a:ext cx="200225" cy="243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2041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_x227193800" descr="EMB00002e4042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6" y="4656786"/>
            <a:ext cx="5924414" cy="15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_x227193800" descr="EMB00002e4042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16" y="1217874"/>
            <a:ext cx="6119813" cy="29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DD00CF0-487C-47F8-9CBA-9D525DF5FDF0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2. </a:t>
            </a:r>
            <a:r>
              <a:rPr lang="ko-KR" altLang="en-US" sz="2400" b="1" dirty="0"/>
              <a:t>경영컨설팅 신청 </a:t>
            </a:r>
            <a:r>
              <a:rPr lang="en-US" altLang="ko-KR" b="1" dirty="0"/>
              <a:t>_ ⑦ </a:t>
            </a:r>
            <a:r>
              <a:rPr lang="ko-KR" altLang="en-US" b="1" dirty="0"/>
              <a:t>첨부 파일</a:t>
            </a:r>
            <a:endParaRPr lang="ko-KR" alt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0FBE9D-0541-4EAE-9A88-1180B6858D4A}"/>
              </a:ext>
            </a:extLst>
          </p:cNvPr>
          <p:cNvSpPr txBox="1"/>
          <p:nvPr/>
        </p:nvSpPr>
        <p:spPr>
          <a:xfrm>
            <a:off x="6196894" y="1052736"/>
            <a:ext cx="3520128" cy="29996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1200" b="1" dirty="0" smtClean="0"/>
              <a:t>첨부파일</a:t>
            </a:r>
            <a:endParaRPr lang="en-US" altLang="ko-KR" sz="1200" b="1" dirty="0" smtClean="0"/>
          </a:p>
          <a:p>
            <a:r>
              <a:rPr lang="en-US" altLang="ko-KR" sz="1200" b="1" dirty="0"/>
              <a:t/>
            </a:r>
            <a:br>
              <a:rPr lang="en-US" altLang="ko-KR" sz="1200" b="1" dirty="0"/>
            </a:br>
            <a:r>
              <a: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컨설팅</a:t>
            </a: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수행계획서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’(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표준형의 경우 신청서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 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</a:t>
            </a:r>
            <a:r>
              <a:rPr lang="ko-KR" altLang="en-US" sz="1200" smtClean="0"/>
              <a:t>공고문에 첨부된 별도신청서 </a:t>
            </a:r>
            <a:r>
              <a:rPr lang="ko-KR" altLang="en-US" sz="1200" dirty="0" smtClean="0"/>
              <a:t>양식활용 업로드</a:t>
            </a:r>
            <a:endParaRPr lang="en-US" altLang="ko-KR" sz="1200" dirty="0" smtClean="0"/>
          </a:p>
          <a:p>
            <a:endParaRPr lang="en-US" altLang="ko-KR" sz="500" b="1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기업정보 및 개인정보 활용동의서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200" dirty="0" smtClean="0"/>
              <a:t>: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첨부된 파일을 작성하셔서 </a:t>
            </a:r>
            <a:r>
              <a:rPr lang="ko-KR" altLang="en-US" sz="1200" dirty="0" smtClean="0"/>
              <a:t>업로드</a:t>
            </a:r>
            <a:r>
              <a:rPr lang="en-US" altLang="ko-KR" sz="1200" dirty="0" smtClean="0"/>
              <a:t> </a:t>
            </a:r>
            <a:r>
              <a:rPr lang="en-US" altLang="ko-KR" sz="1200" dirty="0" smtClean="0">
                <a:solidFill>
                  <a:srgbClr val="FF0000"/>
                </a:solidFill>
              </a:rPr>
              <a:t>(</a:t>
            </a:r>
            <a:r>
              <a:rPr lang="ko-KR" altLang="en-US" sz="1200" dirty="0">
                <a:solidFill>
                  <a:srgbClr val="FF0000"/>
                </a:solidFill>
              </a:rPr>
              <a:t>기업정보 동의서는 대표자 명의로 제출</a:t>
            </a:r>
            <a:r>
              <a:rPr lang="en-US" altLang="ko-KR" sz="1200" dirty="0">
                <a:solidFill>
                  <a:srgbClr val="FF0000"/>
                </a:solidFill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</a:rPr>
              <a:t>개인정보 동의서는 대표자</a:t>
            </a:r>
            <a:r>
              <a:rPr lang="en-US" altLang="ko-KR" sz="1200" dirty="0">
                <a:solidFill>
                  <a:srgbClr val="FF0000"/>
                </a:solidFill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</a:rPr>
              <a:t>총괄책임자 각각 제출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dirty="0">
                <a:solidFill>
                  <a:srgbClr val="FF0000"/>
                </a:solidFill>
              </a:rPr>
              <a:t>동일인일 경우 대표자 명의로 제출</a:t>
            </a:r>
            <a:r>
              <a:rPr lang="en-US" altLang="ko-KR" sz="1200" dirty="0" smtClean="0">
                <a:solidFill>
                  <a:srgbClr val="FF0000"/>
                </a:solidFill>
              </a:rPr>
              <a:t>)</a:t>
            </a:r>
          </a:p>
          <a:p>
            <a:pPr marL="171450" indent="-171450">
              <a:buFontTx/>
              <a:buChar char="-"/>
            </a:pPr>
            <a:endParaRPr lang="en-US" altLang="ko-KR" sz="500" dirty="0"/>
          </a:p>
          <a:p>
            <a:pPr marL="171450" indent="-171450">
              <a:buFontTx/>
              <a:buChar char="-"/>
            </a:pP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사업자등록증명원 또는 사업자등록</a:t>
            </a:r>
            <a:r>
              <a:rPr lang="ko-KR" altLang="en-US" sz="1200" dirty="0"/>
              <a:t>을 업로드 하십시오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500" dirty="0"/>
              <a:t/>
            </a:r>
            <a:br>
              <a:rPr lang="en-US" altLang="ko-KR" sz="500" dirty="0"/>
            </a:br>
            <a:r>
              <a:rPr lang="en-US" altLang="ko-KR" sz="1200" dirty="0" smtClean="0"/>
              <a:t>-  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최근 </a:t>
            </a: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개년 결산재무제표</a:t>
            </a:r>
            <a:r>
              <a:rPr lang="en-US" altLang="ko-KR" sz="1200" dirty="0"/>
              <a:t>’</a:t>
            </a:r>
            <a:r>
              <a:rPr lang="ko-KR" altLang="en-US" sz="1200" dirty="0"/>
              <a:t>를 업로드 하십시오</a:t>
            </a:r>
            <a:r>
              <a:rPr lang="en-US" altLang="ko-KR" sz="1200" dirty="0" smtClean="0"/>
              <a:t>.</a:t>
            </a:r>
          </a:p>
          <a:p>
            <a:pPr marL="171450" indent="-171450">
              <a:buFontTx/>
              <a:buChar char="-"/>
            </a:pPr>
            <a:endParaRPr lang="en-US" altLang="ko-KR" sz="500" dirty="0"/>
          </a:p>
          <a:p>
            <a:pPr marL="171450" indent="-171450">
              <a:buFontTx/>
              <a:buChar char="-"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우대가점</a:t>
            </a: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관련 증빙 서류</a:t>
            </a:r>
            <a:r>
              <a:rPr lang="en-US" altLang="ko-KR" sz="1200" dirty="0"/>
              <a:t>’</a:t>
            </a:r>
            <a:r>
              <a:rPr lang="ko-KR" altLang="en-US" sz="1200" dirty="0"/>
              <a:t>를 </a:t>
            </a:r>
            <a:r>
              <a:rPr lang="en-US" altLang="ko-KR" sz="1200" dirty="0"/>
              <a:t>1</a:t>
            </a:r>
            <a:r>
              <a:rPr lang="ko-KR" altLang="en-US" sz="1200" dirty="0"/>
              <a:t>개의 파일로 묶어서 업로드 하십시오</a:t>
            </a:r>
            <a:r>
              <a:rPr lang="en-US" altLang="ko-KR" sz="1200" dirty="0" smtClean="0"/>
              <a:t>.</a:t>
            </a:r>
          </a:p>
          <a:p>
            <a:pPr marL="171450" indent="-171450">
              <a:buFontTx/>
              <a:buChar char="-"/>
            </a:pPr>
            <a:endParaRPr lang="en-US" altLang="ko-KR" sz="500" dirty="0" smtClean="0"/>
          </a:p>
          <a:p>
            <a:pPr marL="171450" indent="-171450">
              <a:buFontTx/>
              <a:buChar char="-"/>
            </a:pPr>
            <a:r>
              <a:rPr lang="en-US" altLang="ko-KR" sz="1200" b="1" dirty="0"/>
              <a:t>‘</a:t>
            </a:r>
            <a:r>
              <a:rPr lang="ko-KR" altLang="en-US" sz="1200" b="1" dirty="0"/>
              <a:t>컨설팅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공동형</a:t>
            </a:r>
            <a:r>
              <a:rPr lang="en-US" altLang="ko-KR" sz="1200" b="1" dirty="0"/>
              <a:t>) </a:t>
            </a:r>
            <a:r>
              <a:rPr lang="ko-KR" altLang="en-US" sz="1200" b="1" dirty="0" smtClean="0"/>
              <a:t>참여기업명단</a:t>
            </a:r>
            <a:r>
              <a:rPr lang="en-US" altLang="ko-KR" sz="1200" b="1" dirty="0" smtClean="0"/>
              <a:t>’</a:t>
            </a:r>
            <a:r>
              <a:rPr lang="ko-KR" altLang="en-US" sz="1200" b="1" dirty="0" smtClean="0"/>
              <a:t>은 제출 불필요 </a:t>
            </a:r>
            <a:endParaRPr lang="ko-KR" altLang="en-US" sz="1200" b="1" dirty="0"/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50E1F0A2-5BF1-4568-920C-E0B5A59E99D5}"/>
              </a:ext>
            </a:extLst>
          </p:cNvPr>
          <p:cNvSpPr/>
          <p:nvPr/>
        </p:nvSpPr>
        <p:spPr>
          <a:xfrm>
            <a:off x="155877" y="1217874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2F4EA267-FE84-4EE7-9653-B2B8379CF244}"/>
              </a:ext>
            </a:extLst>
          </p:cNvPr>
          <p:cNvSpPr/>
          <p:nvPr/>
        </p:nvSpPr>
        <p:spPr>
          <a:xfrm>
            <a:off x="6052878" y="980728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="" xmlns:a16="http://schemas.microsoft.com/office/drawing/2014/main" id="{E5243D7A-BD45-4F23-9276-CEFE4CF21691}"/>
              </a:ext>
            </a:extLst>
          </p:cNvPr>
          <p:cNvSpPr/>
          <p:nvPr/>
        </p:nvSpPr>
        <p:spPr>
          <a:xfrm>
            <a:off x="158662" y="4437112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E9B5AF6-94CD-4FCD-A12C-5C9BD35F3949}"/>
              </a:ext>
            </a:extLst>
          </p:cNvPr>
          <p:cNvSpPr txBox="1"/>
          <p:nvPr/>
        </p:nvSpPr>
        <p:spPr>
          <a:xfrm>
            <a:off x="6185847" y="4314878"/>
            <a:ext cx="3520128" cy="503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‘</a:t>
            </a:r>
            <a:r>
              <a:rPr lang="ko-KR" altLang="en-US" sz="1200" b="1" dirty="0"/>
              <a:t>동의사항</a:t>
            </a:r>
            <a:r>
              <a:rPr lang="en-US" altLang="ko-KR" sz="1200" b="1" dirty="0"/>
              <a:t>’ 2</a:t>
            </a:r>
            <a:r>
              <a:rPr lang="ko-KR" altLang="en-US" sz="1200" b="1" dirty="0"/>
              <a:t>개 다 선택</a:t>
            </a:r>
            <a:endParaRPr lang="ko-KR" altLang="en-US" sz="1200" dirty="0"/>
          </a:p>
        </p:txBody>
      </p:sp>
      <p:sp>
        <p:nvSpPr>
          <p:cNvPr id="18" name="타원 17">
            <a:extLst>
              <a:ext uri="{FF2B5EF4-FFF2-40B4-BE49-F238E27FC236}">
                <a16:creationId xmlns="" xmlns:a16="http://schemas.microsoft.com/office/drawing/2014/main" id="{177B23E0-0DE7-464E-B618-45068656639D}"/>
              </a:ext>
            </a:extLst>
          </p:cNvPr>
          <p:cNvSpPr/>
          <p:nvPr/>
        </p:nvSpPr>
        <p:spPr>
          <a:xfrm>
            <a:off x="6063891" y="4197738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3C1F610-06E5-440A-84F0-2B0CB4F66CB0}"/>
              </a:ext>
            </a:extLst>
          </p:cNvPr>
          <p:cNvSpPr txBox="1"/>
          <p:nvPr/>
        </p:nvSpPr>
        <p:spPr>
          <a:xfrm>
            <a:off x="6210838" y="5081150"/>
            <a:ext cx="3520128" cy="13304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/>
              <a:t>모든 입력사항을 다 입력하셨다면 </a:t>
            </a:r>
            <a:r>
              <a:rPr lang="en-US" altLang="ko-KR" sz="1200" b="1" dirty="0"/>
              <a:t>‘</a:t>
            </a:r>
            <a:r>
              <a:rPr lang="ko-KR" altLang="en-US" sz="1200" b="1" dirty="0"/>
              <a:t>등록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버튼을 클릭하시고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추가 입력사항이 있다면 </a:t>
            </a:r>
            <a:r>
              <a:rPr lang="en-US" altLang="ko-KR" sz="1200" b="1" dirty="0"/>
              <a:t>‘</a:t>
            </a:r>
            <a:r>
              <a:rPr lang="ko-KR" altLang="en-US" sz="1200" b="1" dirty="0"/>
              <a:t>임시저장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하시기 바랍니다</a:t>
            </a:r>
            <a:r>
              <a:rPr lang="en-US" altLang="ko-KR" sz="1200" b="1" dirty="0"/>
              <a:t>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/>
              <a:t>임시저장 후에는 반드시 최종적으로 등록 버튼을 </a:t>
            </a:r>
            <a:r>
              <a:rPr lang="ko-KR" altLang="en-US" sz="1200" b="1" dirty="0" err="1"/>
              <a:t>클릭하셔야</a:t>
            </a:r>
            <a:r>
              <a:rPr lang="ko-KR" altLang="en-US" sz="1200" b="1" dirty="0"/>
              <a:t> 신청이 완료됩니다</a:t>
            </a:r>
            <a:r>
              <a:rPr lang="en-US" altLang="ko-KR" sz="1200" b="1" dirty="0"/>
              <a:t>. </a:t>
            </a:r>
            <a:endParaRPr lang="ko-KR" altLang="en-US" sz="1200" dirty="0"/>
          </a:p>
        </p:txBody>
      </p:sp>
      <p:sp>
        <p:nvSpPr>
          <p:cNvPr id="20" name="타원 19">
            <a:extLst>
              <a:ext uri="{FF2B5EF4-FFF2-40B4-BE49-F238E27FC236}">
                <a16:creationId xmlns="" xmlns:a16="http://schemas.microsoft.com/office/drawing/2014/main" id="{6F1CD625-0E91-4259-BFBA-12261FFC47CF}"/>
              </a:ext>
            </a:extLst>
          </p:cNvPr>
          <p:cNvSpPr/>
          <p:nvPr/>
        </p:nvSpPr>
        <p:spPr>
          <a:xfrm>
            <a:off x="6102826" y="4973138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3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="" xmlns:a16="http://schemas.microsoft.com/office/drawing/2014/main" id="{6F1CD625-0E91-4259-BFBA-12261FFC47CF}"/>
              </a:ext>
            </a:extLst>
          </p:cNvPr>
          <p:cNvSpPr/>
          <p:nvPr/>
        </p:nvSpPr>
        <p:spPr>
          <a:xfrm>
            <a:off x="5745088" y="5445224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3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828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EE9FFF-86DB-4DCF-B996-F415ED919778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첨부 </a:t>
            </a:r>
            <a:r>
              <a:rPr lang="en-US" altLang="ko-KR" sz="2400" b="1" dirty="0"/>
              <a:t>_ </a:t>
            </a:r>
            <a:r>
              <a:rPr lang="ko-KR" altLang="en-US" sz="2400" b="1" dirty="0"/>
              <a:t>기업정보 활용 동의서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96A0221A-A2F0-4E11-9BF5-77C6E8339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1340768"/>
            <a:ext cx="3787584" cy="46726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05CBAE-DE37-459F-85C1-3B6DC82523E3}"/>
              </a:ext>
            </a:extLst>
          </p:cNvPr>
          <p:cNvSpPr txBox="1"/>
          <p:nvPr/>
        </p:nvSpPr>
        <p:spPr>
          <a:xfrm>
            <a:off x="5097463" y="1340769"/>
            <a:ext cx="4535487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/>
              <a:t>기업정보 활용 동의서는 </a:t>
            </a:r>
            <a:r>
              <a:rPr lang="en-US" altLang="ko-KR" sz="1200" b="1" dirty="0"/>
              <a:t>‘</a:t>
            </a:r>
            <a:r>
              <a:rPr lang="ko-KR" altLang="en-US" sz="1200" b="1" dirty="0"/>
              <a:t>첨부파일</a:t>
            </a:r>
            <a:r>
              <a:rPr lang="en-US" altLang="ko-KR" sz="1200" b="1" dirty="0"/>
              <a:t>’</a:t>
            </a:r>
            <a:r>
              <a:rPr lang="ko-KR" altLang="en-US" sz="1200" b="1" dirty="0"/>
              <a:t>에 있습니다</a:t>
            </a:r>
            <a:r>
              <a:rPr lang="en-US" altLang="ko-KR" sz="1200" b="1" dirty="0"/>
              <a:t>.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/>
              <a:t>수진기업의 </a:t>
            </a:r>
            <a:r>
              <a:rPr lang="ko-KR" altLang="en-US" sz="1200" b="1" dirty="0">
                <a:solidFill>
                  <a:srgbClr val="FF0000"/>
                </a:solidFill>
              </a:rPr>
              <a:t>대표자 명의</a:t>
            </a:r>
            <a:r>
              <a:rPr lang="ko-KR" altLang="en-US" sz="1200" b="1" dirty="0"/>
              <a:t>로 동의서에 서명하여 제출합니다</a:t>
            </a:r>
            <a:r>
              <a:rPr lang="en-US" altLang="ko-KR" sz="1200" b="1" dirty="0"/>
              <a:t>.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‘</a:t>
            </a:r>
            <a:r>
              <a:rPr lang="ko-KR" altLang="en-US" sz="1200" b="1" dirty="0"/>
              <a:t>서명</a:t>
            </a:r>
            <a:r>
              <a:rPr lang="en-US" altLang="ko-KR" sz="1200" b="1" dirty="0"/>
              <a:t>’</a:t>
            </a:r>
            <a:r>
              <a:rPr lang="ko-KR" altLang="en-US" sz="1200" b="1" dirty="0"/>
              <a:t>은 수진기업의 </a:t>
            </a:r>
            <a:r>
              <a:rPr lang="ko-KR" altLang="en-US" sz="1200" b="1" dirty="0" err="1"/>
              <a:t>법인인감</a:t>
            </a:r>
            <a:r>
              <a:rPr lang="ko-KR" altLang="en-US" sz="1200" b="1" dirty="0"/>
              <a:t> 또는 사용인감으로 날인하십시오</a:t>
            </a:r>
            <a:r>
              <a:rPr lang="en-US" altLang="ko-KR" sz="1200" b="1" dirty="0"/>
              <a:t>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369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EE9FFF-86DB-4DCF-B996-F415ED919778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첨부 </a:t>
            </a:r>
            <a:r>
              <a:rPr lang="en-US" altLang="ko-KR" sz="2400" b="1" dirty="0"/>
              <a:t>_ </a:t>
            </a:r>
            <a:r>
              <a:rPr lang="ko-KR" altLang="en-US" sz="2400" b="1" dirty="0"/>
              <a:t>개인정보 활용 동의서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05CBAE-DE37-459F-85C1-3B6DC82523E3}"/>
              </a:ext>
            </a:extLst>
          </p:cNvPr>
          <p:cNvSpPr txBox="1"/>
          <p:nvPr/>
        </p:nvSpPr>
        <p:spPr>
          <a:xfrm>
            <a:off x="5097463" y="1340769"/>
            <a:ext cx="4535487" cy="3384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/>
              <a:t>개인정보 활용 동의서는 </a:t>
            </a:r>
            <a:r>
              <a:rPr lang="en-US" altLang="ko-KR" sz="1200" b="1" dirty="0"/>
              <a:t>‘</a:t>
            </a:r>
            <a:r>
              <a:rPr lang="ko-KR" altLang="en-US" sz="1200" b="1" dirty="0"/>
              <a:t>첨부파일</a:t>
            </a:r>
            <a:r>
              <a:rPr lang="en-US" altLang="ko-KR" sz="1200" b="1" dirty="0"/>
              <a:t>’</a:t>
            </a:r>
            <a:r>
              <a:rPr lang="ko-KR" altLang="en-US" sz="1200" b="1" dirty="0"/>
              <a:t>에 있습니다</a:t>
            </a:r>
            <a:r>
              <a:rPr lang="en-US" altLang="ko-KR" sz="1200" b="1" dirty="0"/>
              <a:t>.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rgbClr val="FF0000"/>
                </a:solidFill>
              </a:rPr>
              <a:t>표준형 컨설팅 신청 시</a:t>
            </a:r>
            <a:r>
              <a:rPr lang="en-US" altLang="ko-KR" sz="1200" b="1" dirty="0">
                <a:solidFill>
                  <a:srgbClr val="FF0000"/>
                </a:solidFill>
              </a:rPr>
              <a:t>, ‘</a:t>
            </a:r>
            <a:r>
              <a:rPr lang="ko-KR" altLang="en-US" sz="1200" b="1" dirty="0">
                <a:solidFill>
                  <a:srgbClr val="FF0000"/>
                </a:solidFill>
              </a:rPr>
              <a:t>수진기업 총괄책임자 정보</a:t>
            </a:r>
            <a:r>
              <a:rPr lang="en-US" altLang="ko-KR" sz="1200" b="1" dirty="0">
                <a:solidFill>
                  <a:srgbClr val="FF0000"/>
                </a:solidFill>
              </a:rPr>
              <a:t>’</a:t>
            </a:r>
            <a:r>
              <a:rPr lang="ko-KR" altLang="en-US" sz="1200" b="1" dirty="0">
                <a:solidFill>
                  <a:srgbClr val="FF0000"/>
                </a:solidFill>
              </a:rPr>
              <a:t>에 </a:t>
            </a:r>
            <a:r>
              <a:rPr lang="en-US" altLang="ko-KR" sz="1200" b="1" dirty="0">
                <a:solidFill>
                  <a:srgbClr val="FF0000"/>
                </a:solidFill>
              </a:rPr>
              <a:t/>
            </a:r>
            <a:br>
              <a:rPr lang="en-US" altLang="ko-KR" sz="1200" b="1" dirty="0">
                <a:solidFill>
                  <a:srgbClr val="FF0000"/>
                </a:solidFill>
              </a:rPr>
            </a:br>
            <a:r>
              <a:rPr lang="ko-KR" altLang="en-US" sz="1200" b="1" dirty="0">
                <a:solidFill>
                  <a:srgbClr val="FF0000"/>
                </a:solidFill>
              </a:rPr>
              <a:t>귀사의 </a:t>
            </a:r>
            <a:r>
              <a:rPr lang="ko-KR" altLang="en-US" sz="1200" b="1" dirty="0">
                <a:solidFill>
                  <a:srgbClr val="0000FF"/>
                </a:solidFill>
              </a:rPr>
              <a:t>대표자 정보</a:t>
            </a:r>
            <a:r>
              <a:rPr lang="ko-KR" altLang="en-US" sz="1200" b="1" dirty="0">
                <a:solidFill>
                  <a:srgbClr val="FF0000"/>
                </a:solidFill>
              </a:rPr>
              <a:t>를 입력했다면</a:t>
            </a:r>
            <a:r>
              <a:rPr lang="en-US" altLang="ko-KR" sz="1200" b="1" dirty="0">
                <a:solidFill>
                  <a:srgbClr val="FF0000"/>
                </a:solidFill>
              </a:rPr>
              <a:t>, </a:t>
            </a:r>
            <a:r>
              <a:rPr lang="ko-KR" altLang="en-US" sz="1200" b="1" dirty="0">
                <a:solidFill>
                  <a:srgbClr val="FF0000"/>
                </a:solidFill>
              </a:rPr>
              <a:t>대표자 명의의 개인정보 활용</a:t>
            </a:r>
            <a:r>
              <a:rPr lang="en-US" altLang="ko-KR" sz="1200" b="1" dirty="0">
                <a:solidFill>
                  <a:srgbClr val="FF0000"/>
                </a:solidFill>
              </a:rPr>
              <a:t/>
            </a:r>
            <a:br>
              <a:rPr lang="en-US" altLang="ko-KR" sz="1200" b="1" dirty="0">
                <a:solidFill>
                  <a:srgbClr val="FF0000"/>
                </a:solidFill>
              </a:rPr>
            </a:br>
            <a:r>
              <a:rPr lang="ko-KR" altLang="en-US" sz="1200" b="1" dirty="0">
                <a:solidFill>
                  <a:srgbClr val="FF0000"/>
                </a:solidFill>
              </a:rPr>
              <a:t>동의서를 제출하시면 됩니다</a:t>
            </a:r>
            <a:r>
              <a:rPr lang="en-US" altLang="ko-KR" sz="1200" b="1" dirty="0">
                <a:solidFill>
                  <a:srgbClr val="FF0000"/>
                </a:solidFill>
              </a:rPr>
              <a:t>.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rgbClr val="FF0000"/>
                </a:solidFill>
              </a:rPr>
              <a:t>‘</a:t>
            </a:r>
            <a:r>
              <a:rPr lang="ko-KR" altLang="en-US" sz="1200" b="1" dirty="0">
                <a:solidFill>
                  <a:srgbClr val="FF0000"/>
                </a:solidFill>
              </a:rPr>
              <a:t>수진기업 총괄책임자 정보</a:t>
            </a:r>
            <a:r>
              <a:rPr lang="en-US" altLang="ko-KR" sz="1200" b="1" dirty="0">
                <a:solidFill>
                  <a:srgbClr val="FF0000"/>
                </a:solidFill>
              </a:rPr>
              <a:t>’</a:t>
            </a:r>
            <a:r>
              <a:rPr lang="ko-KR" altLang="en-US" sz="1200" b="1" dirty="0">
                <a:solidFill>
                  <a:srgbClr val="FF0000"/>
                </a:solidFill>
              </a:rPr>
              <a:t>에 대표자가 아닌</a:t>
            </a:r>
            <a:r>
              <a:rPr lang="en-US" altLang="ko-KR" sz="1200" b="1" dirty="0">
                <a:solidFill>
                  <a:srgbClr val="FF0000"/>
                </a:solidFill>
              </a:rPr>
              <a:t>, </a:t>
            </a:r>
            <a:r>
              <a:rPr lang="ko-KR" altLang="en-US" sz="1200" b="1" dirty="0">
                <a:solidFill>
                  <a:srgbClr val="0000FF"/>
                </a:solidFill>
              </a:rPr>
              <a:t>회사 직원을 총괄책임자로 입력</a:t>
            </a:r>
            <a:r>
              <a:rPr lang="ko-KR" altLang="en-US" sz="1200" b="1" dirty="0">
                <a:solidFill>
                  <a:srgbClr val="FF0000"/>
                </a:solidFill>
              </a:rPr>
              <a:t>하였다면</a:t>
            </a:r>
            <a:r>
              <a:rPr lang="en-US" altLang="ko-KR" sz="1200" b="1" dirty="0">
                <a:solidFill>
                  <a:srgbClr val="FF0000"/>
                </a:solidFill>
              </a:rPr>
              <a:t>, </a:t>
            </a:r>
            <a:r>
              <a:rPr lang="ko-KR" altLang="en-US" sz="1200" b="1" dirty="0">
                <a:solidFill>
                  <a:srgbClr val="FF0000"/>
                </a:solidFill>
              </a:rPr>
              <a:t>대표자와 해당 총괄책임자 모두 개인정보 활용동의서를 </a:t>
            </a:r>
            <a:r>
              <a:rPr lang="ko-KR" altLang="en-US" sz="1200" b="1" dirty="0" err="1">
                <a:solidFill>
                  <a:srgbClr val="FF0000"/>
                </a:solidFill>
              </a:rPr>
              <a:t>제출하셔야</a:t>
            </a:r>
            <a:r>
              <a:rPr lang="ko-KR" altLang="en-US" sz="1200" b="1" dirty="0">
                <a:solidFill>
                  <a:srgbClr val="FF0000"/>
                </a:solidFill>
              </a:rPr>
              <a:t> 합니다</a:t>
            </a:r>
            <a:r>
              <a:rPr lang="en-US" altLang="ko-KR" sz="1200" b="1" dirty="0">
                <a:solidFill>
                  <a:srgbClr val="FF0000"/>
                </a:solidFill>
              </a:rPr>
              <a:t>.(</a:t>
            </a:r>
            <a:r>
              <a:rPr lang="ko-KR" altLang="en-US" sz="1200" b="1" dirty="0">
                <a:solidFill>
                  <a:srgbClr val="FF0000"/>
                </a:solidFill>
              </a:rPr>
              <a:t>이 경우 </a:t>
            </a:r>
            <a:r>
              <a:rPr lang="en-US" altLang="ko-KR" sz="1200" b="1" dirty="0">
                <a:solidFill>
                  <a:srgbClr val="FF0000"/>
                </a:solidFill>
              </a:rPr>
              <a:t>2</a:t>
            </a:r>
            <a:r>
              <a:rPr lang="ko-KR" altLang="en-US" sz="1200" b="1" dirty="0">
                <a:solidFill>
                  <a:srgbClr val="FF0000"/>
                </a:solidFill>
              </a:rPr>
              <a:t>개의 파일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zip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업로드</a:t>
            </a:r>
            <a:r>
              <a:rPr lang="en-US" altLang="ko-KR" sz="1200" b="1" dirty="0">
                <a:solidFill>
                  <a:srgbClr val="FF0000"/>
                </a:solidFill>
              </a:rPr>
              <a:t>)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/>
              <a:t>수진기업의 대표자 명의로 동의서에 서명하여 제출합니다</a:t>
            </a:r>
            <a:r>
              <a:rPr lang="en-US" altLang="ko-KR" sz="1200" b="1" dirty="0"/>
              <a:t>.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‘</a:t>
            </a:r>
            <a:r>
              <a:rPr lang="ko-KR" altLang="en-US" sz="1200" b="1" dirty="0"/>
              <a:t>서명</a:t>
            </a:r>
            <a:r>
              <a:rPr lang="en-US" altLang="ko-KR" sz="1200" b="1" dirty="0"/>
              <a:t>’</a:t>
            </a:r>
            <a:r>
              <a:rPr lang="ko-KR" altLang="en-US" sz="1200" b="1" dirty="0"/>
              <a:t>은 개인 서명 또는 별도의 개인 도장을 날인하십시오</a:t>
            </a:r>
            <a:r>
              <a:rPr lang="en-US" altLang="ko-KR" sz="1200" b="1" dirty="0"/>
              <a:t>.</a:t>
            </a:r>
            <a:endParaRPr lang="ko-KR" altLang="en-US" sz="1200" dirty="0"/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493D58B-3A4D-442F-B903-80E0569FB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1276672"/>
            <a:ext cx="4391918" cy="51765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2AA8FD2F-ABBD-4556-B313-A9E8CB6BF376}"/>
              </a:ext>
            </a:extLst>
          </p:cNvPr>
          <p:cNvSpPr/>
          <p:nvPr/>
        </p:nvSpPr>
        <p:spPr>
          <a:xfrm>
            <a:off x="2144688" y="6199148"/>
            <a:ext cx="2232248" cy="3254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A14A48EF-55B7-4C23-80EE-BE5975209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25" y="5124328"/>
            <a:ext cx="4535487" cy="128728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5" name="직선 화살표 연결선 4"/>
          <p:cNvCxnSpPr/>
          <p:nvPr/>
        </p:nvCxnSpPr>
        <p:spPr>
          <a:xfrm flipV="1">
            <a:off x="6177136" y="2492896"/>
            <a:ext cx="432048" cy="252028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6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SKTelecom\Desktop\Untitled-3.jpg">
            <a:extLst>
              <a:ext uri="{FF2B5EF4-FFF2-40B4-BE49-F238E27FC236}">
                <a16:creationId xmlns="" xmlns:a16="http://schemas.microsoft.com/office/drawing/2014/main" id="{1C3EDF60-542B-4850-BC09-0DC30C6D0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3957" r="3543" b="33100"/>
          <a:stretch/>
        </p:blipFill>
        <p:spPr bwMode="auto">
          <a:xfrm>
            <a:off x="0" y="3113584"/>
            <a:ext cx="99060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8278" y="2651919"/>
            <a:ext cx="3589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schemeClr val="bg1">
                    <a:lumMod val="50000"/>
                  </a:schemeClr>
                </a:solidFill>
              </a:rPr>
              <a:t>감사합니다</a:t>
            </a:r>
            <a:r>
              <a:rPr lang="en-US" altLang="ko-KR" sz="54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ko-KR" altLang="en-US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5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6C352B-6BE7-4B38-98CA-08C9F8E9F1D6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표준형 컨설팅 </a:t>
            </a:r>
            <a:r>
              <a:rPr lang="ko-KR" altLang="en-US" sz="2400" b="1" dirty="0" smtClean="0"/>
              <a:t>수</a:t>
            </a:r>
            <a:r>
              <a:rPr lang="ko-KR" altLang="en-US" sz="2400" b="1" dirty="0"/>
              <a:t>행</a:t>
            </a:r>
            <a:r>
              <a:rPr lang="ko-KR" altLang="en-US" sz="2400" b="1" dirty="0" smtClean="0"/>
              <a:t>기관 </a:t>
            </a:r>
            <a:r>
              <a:rPr lang="ko-KR" altLang="en-US" sz="2400" b="1" dirty="0"/>
              <a:t>정보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95549CD3-B161-45CC-B34C-D3E108EEBCE9}"/>
              </a:ext>
            </a:extLst>
          </p:cNvPr>
          <p:cNvSpPr/>
          <p:nvPr/>
        </p:nvSpPr>
        <p:spPr>
          <a:xfrm>
            <a:off x="272480" y="1196752"/>
            <a:ext cx="9289032" cy="316835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컨설팅기관 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㈜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+mn-ea"/>
              </a:rPr>
              <a:t>씨스톤컨설팅</a:t>
            </a:r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 err="1" smtClean="0">
                <a:solidFill>
                  <a:schemeClr val="tx1"/>
                </a:solidFill>
                <a:latin typeface="+mn-ea"/>
              </a:rPr>
              <a:t>이메일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:kminju506@naver.com</a:t>
            </a:r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전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       </a:t>
            </a: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화 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031-915-5797 </a:t>
            </a:r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담       당 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김민주 이사 </a:t>
            </a:r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61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82" y="1851686"/>
            <a:ext cx="4478767" cy="35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64966295-F33C-4EA2-A485-E4E5B3BADDAF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1. </a:t>
            </a:r>
            <a:r>
              <a:rPr lang="ko-KR" altLang="en-US" sz="2400" b="1" dirty="0"/>
              <a:t>홈페이지 로그인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62809D0C-354A-4B05-8349-6EA31CB0D5CB}"/>
              </a:ext>
            </a:extLst>
          </p:cNvPr>
          <p:cNvSpPr txBox="1"/>
          <p:nvPr/>
        </p:nvSpPr>
        <p:spPr>
          <a:xfrm>
            <a:off x="260437" y="1052513"/>
            <a:ext cx="450111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b="1" dirty="0" err="1"/>
              <a:t>한국사회적기업진흥원의</a:t>
            </a:r>
            <a:r>
              <a:rPr lang="ko-KR" altLang="en-US" sz="1200" b="1" dirty="0"/>
              <a:t> 통합정보시스템 접속</a:t>
            </a:r>
            <a:endParaRPr lang="en-US" altLang="ko-KR" sz="1200" b="1" dirty="0"/>
          </a:p>
          <a:p>
            <a:endParaRPr lang="en-US" altLang="ko-KR" sz="1200" b="1" dirty="0"/>
          </a:p>
          <a:p>
            <a:r>
              <a:rPr lang="en-US" altLang="ko-KR" sz="1200" b="1" dirty="0">
                <a:hlinkClick r:id="rId3"/>
              </a:rPr>
              <a:t>http://www.seis.or.kr</a:t>
            </a:r>
            <a:r>
              <a:rPr lang="en-US" altLang="ko-KR" sz="1200" b="1" dirty="0"/>
              <a:t> → ‘</a:t>
            </a:r>
            <a:r>
              <a:rPr lang="ko-KR" altLang="en-US" sz="1200" b="1" dirty="0"/>
              <a:t>사회적기업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통합정보시스템</a:t>
            </a:r>
            <a:r>
              <a:rPr lang="en-US" altLang="ko-KR" sz="1200" b="1" dirty="0"/>
              <a:t>’</a:t>
            </a:r>
            <a:r>
              <a:rPr lang="ko-KR" altLang="en-US" sz="1200" b="1" dirty="0"/>
              <a:t>클릭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798931F9-4E83-44FE-BA04-5A85F6C066AE}"/>
              </a:ext>
            </a:extLst>
          </p:cNvPr>
          <p:cNvSpPr txBox="1"/>
          <p:nvPr/>
        </p:nvSpPr>
        <p:spPr>
          <a:xfrm>
            <a:off x="5131833" y="1052513"/>
            <a:ext cx="450111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dirty="0"/>
              <a:t>‘</a:t>
            </a:r>
            <a:r>
              <a:rPr lang="ko-KR" altLang="en-US" sz="1200" b="1" dirty="0"/>
              <a:t>일반회원</a:t>
            </a:r>
            <a:r>
              <a:rPr lang="en-US" altLang="ko-KR" sz="1200" b="1" dirty="0"/>
              <a:t>’ → ‘ID / PW </a:t>
            </a:r>
            <a:r>
              <a:rPr lang="ko-KR" altLang="en-US" sz="1200" b="1" dirty="0"/>
              <a:t>입력</a:t>
            </a:r>
            <a:r>
              <a:rPr lang="en-US" altLang="ko-KR" sz="1200" b="1" dirty="0"/>
              <a:t>’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→ ‘</a:t>
            </a:r>
            <a:r>
              <a:rPr lang="ko-KR" altLang="en-US" sz="1200" b="1" dirty="0"/>
              <a:t>로그인</a:t>
            </a:r>
            <a:r>
              <a:rPr lang="en-US" altLang="ko-KR" sz="1200" b="1" dirty="0"/>
              <a:t>’</a:t>
            </a:r>
            <a:endParaRPr lang="ko-KR" altLang="en-US" sz="1200" b="1" dirty="0"/>
          </a:p>
        </p:txBody>
      </p:sp>
      <p:sp>
        <p:nvSpPr>
          <p:cNvPr id="5" name="타원 4">
            <a:extLst>
              <a:ext uri="{FF2B5EF4-FFF2-40B4-BE49-F238E27FC236}">
                <a16:creationId xmlns="" xmlns:a16="http://schemas.microsoft.com/office/drawing/2014/main" id="{A3C63060-67C0-4FD3-982B-BC956E5257D8}"/>
              </a:ext>
            </a:extLst>
          </p:cNvPr>
          <p:cNvSpPr/>
          <p:nvPr/>
        </p:nvSpPr>
        <p:spPr>
          <a:xfrm>
            <a:off x="5399052" y="2484013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="" xmlns:a16="http://schemas.microsoft.com/office/drawing/2014/main" id="{BD3A3101-03AB-4BE7-A7D4-1F63A3D392D0}"/>
              </a:ext>
            </a:extLst>
          </p:cNvPr>
          <p:cNvSpPr/>
          <p:nvPr/>
        </p:nvSpPr>
        <p:spPr>
          <a:xfrm>
            <a:off x="5399052" y="3037867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8" name="타원 57">
            <a:extLst>
              <a:ext uri="{FF2B5EF4-FFF2-40B4-BE49-F238E27FC236}">
                <a16:creationId xmlns="" xmlns:a16="http://schemas.microsoft.com/office/drawing/2014/main" id="{DF644E43-759A-478B-914A-F27C12347BB6}"/>
              </a:ext>
            </a:extLst>
          </p:cNvPr>
          <p:cNvSpPr/>
          <p:nvPr/>
        </p:nvSpPr>
        <p:spPr>
          <a:xfrm>
            <a:off x="5407441" y="3538263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3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9" name="타원 58">
            <a:extLst>
              <a:ext uri="{FF2B5EF4-FFF2-40B4-BE49-F238E27FC236}">
                <a16:creationId xmlns="" xmlns:a16="http://schemas.microsoft.com/office/drawing/2014/main" id="{B4AA26FC-577B-4E83-B13A-802C2FAE9B9C}"/>
              </a:ext>
            </a:extLst>
          </p:cNvPr>
          <p:cNvSpPr/>
          <p:nvPr/>
        </p:nvSpPr>
        <p:spPr>
          <a:xfrm>
            <a:off x="8697416" y="3045038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4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72E7904-2ADD-4960-8993-4FEE942C24CC}"/>
              </a:ext>
            </a:extLst>
          </p:cNvPr>
          <p:cNvSpPr txBox="1"/>
          <p:nvPr/>
        </p:nvSpPr>
        <p:spPr>
          <a:xfrm>
            <a:off x="5097463" y="5580281"/>
            <a:ext cx="4507812" cy="93871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latin typeface="+mn-ea"/>
              </a:rPr>
              <a:t>로그인 이전에 </a:t>
            </a:r>
            <a:r>
              <a:rPr lang="en-US" altLang="ko-KR" sz="1100" dirty="0">
                <a:latin typeface="+mn-ea"/>
              </a:rPr>
              <a:t>‘</a:t>
            </a:r>
            <a:r>
              <a:rPr lang="ko-KR" altLang="en-US" sz="1100" dirty="0" err="1">
                <a:latin typeface="+mn-ea"/>
              </a:rPr>
              <a:t>한국사회적기업진흥원</a:t>
            </a:r>
            <a:r>
              <a:rPr lang="en-US" altLang="ko-KR" sz="1100" dirty="0">
                <a:latin typeface="+mn-ea"/>
              </a:rPr>
              <a:t>’</a:t>
            </a:r>
            <a:r>
              <a:rPr lang="ko-KR" altLang="en-US" sz="1100" dirty="0">
                <a:latin typeface="+mn-ea"/>
              </a:rPr>
              <a:t>의 통합정보시스템을 이용하기 </a:t>
            </a:r>
            <a:r>
              <a:rPr lang="en-US" altLang="ko-KR" sz="1100" dirty="0">
                <a:latin typeface="+mn-ea"/>
              </a:rPr>
              <a:t/>
            </a:r>
            <a:br>
              <a:rPr lang="en-US" altLang="ko-KR" sz="1100" dirty="0">
                <a:latin typeface="+mn-ea"/>
              </a:rPr>
            </a:br>
            <a:r>
              <a:rPr lang="ko-KR" altLang="en-US" sz="1100" dirty="0">
                <a:latin typeface="+mn-ea"/>
              </a:rPr>
              <a:t>위해 </a:t>
            </a:r>
            <a:r>
              <a:rPr lang="en-US" altLang="ko-KR" sz="1100" dirty="0" smtClean="0">
                <a:latin typeface="+mn-ea"/>
              </a:rPr>
              <a:t>“</a:t>
            </a:r>
            <a:r>
              <a:rPr lang="ko-KR" altLang="en-US" sz="1100" dirty="0" smtClean="0">
                <a:latin typeface="+mn-ea"/>
              </a:rPr>
              <a:t>기업</a:t>
            </a:r>
            <a:r>
              <a:rPr lang="en-US" altLang="ko-KR" sz="1100" dirty="0" smtClean="0">
                <a:latin typeface="+mn-ea"/>
              </a:rPr>
              <a:t>”</a:t>
            </a:r>
            <a:r>
              <a:rPr lang="ko-KR" altLang="en-US" sz="1100" dirty="0" smtClean="0">
                <a:latin typeface="+mn-ea"/>
              </a:rPr>
              <a:t>으로 회원가입이 </a:t>
            </a:r>
            <a:r>
              <a:rPr lang="ko-KR" altLang="en-US" sz="1100" dirty="0">
                <a:latin typeface="+mn-ea"/>
              </a:rPr>
              <a:t>되어 있어야 하며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이미 가입된 경우 해당 </a:t>
            </a:r>
            <a:r>
              <a:rPr lang="en-US" altLang="ko-KR" sz="1100" dirty="0">
                <a:latin typeface="+mn-ea"/>
              </a:rPr>
              <a:t>ID </a:t>
            </a:r>
            <a:r>
              <a:rPr lang="ko-KR" altLang="en-US" sz="1100" dirty="0">
                <a:latin typeface="+mn-ea"/>
              </a:rPr>
              <a:t>및 </a:t>
            </a:r>
            <a:r>
              <a:rPr lang="en-US" altLang="ko-KR" sz="1100" dirty="0">
                <a:latin typeface="+mn-ea"/>
              </a:rPr>
              <a:t>PW</a:t>
            </a:r>
            <a:r>
              <a:rPr lang="ko-KR" altLang="en-US" sz="1100" dirty="0">
                <a:latin typeface="+mn-ea"/>
              </a:rPr>
              <a:t>를 </a:t>
            </a:r>
            <a:r>
              <a:rPr lang="ko-KR" altLang="en-US" sz="1100" dirty="0" smtClean="0">
                <a:latin typeface="+mn-ea"/>
              </a:rPr>
              <a:t>활용하여 </a:t>
            </a:r>
            <a:r>
              <a:rPr lang="ko-KR" altLang="en-US" sz="1100" dirty="0">
                <a:latin typeface="+mn-ea"/>
              </a:rPr>
              <a:t>로그인 하십시오</a:t>
            </a:r>
            <a:r>
              <a:rPr lang="en-US" altLang="ko-KR" sz="1100" dirty="0">
                <a:latin typeface="+mn-ea"/>
              </a:rPr>
              <a:t>. </a:t>
            </a:r>
          </a:p>
          <a:p>
            <a:endParaRPr lang="en-US" altLang="ko-KR" sz="1100" dirty="0">
              <a:latin typeface="+mn-ea"/>
            </a:endParaRPr>
          </a:p>
          <a:p>
            <a:r>
              <a:rPr lang="ko-KR" altLang="en-US" sz="1100" dirty="0" smtClean="0">
                <a:latin typeface="+mn-ea"/>
              </a:rPr>
              <a:t>로그인 문의 </a:t>
            </a:r>
            <a:r>
              <a:rPr lang="en-US" altLang="ko-KR" sz="1100" dirty="0">
                <a:latin typeface="+mn-ea"/>
              </a:rPr>
              <a:t>: 1661-4006</a:t>
            </a:r>
            <a:endParaRPr lang="ko-KR" altLang="en-US" sz="1100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7" y="2063351"/>
            <a:ext cx="4870707" cy="338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B078B6EB-D9DF-4DAA-85CA-020AE4775C97}"/>
              </a:ext>
            </a:extLst>
          </p:cNvPr>
          <p:cNvSpPr/>
          <p:nvPr/>
        </p:nvSpPr>
        <p:spPr>
          <a:xfrm>
            <a:off x="168447" y="4581128"/>
            <a:ext cx="1152128" cy="360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28" name="Picture 4" descr="click icon pngì ëí ì´ë¯¸ì§ ê²ìê²°ê³¼">
            <a:extLst>
              <a:ext uri="{FF2B5EF4-FFF2-40B4-BE49-F238E27FC236}">
                <a16:creationId xmlns="" xmlns:a16="http://schemas.microsoft.com/office/drawing/2014/main" id="{80ABD5F2-7609-4353-AA79-BD00532D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2366">
            <a:off x="500961" y="3104945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5" y="1607356"/>
            <a:ext cx="9073008" cy="405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DD00CF0-487C-47F8-9CBA-9D525DF5FDF0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1. </a:t>
            </a:r>
            <a:r>
              <a:rPr lang="ko-KR" altLang="en-US" sz="2400" b="1" dirty="0"/>
              <a:t>홈페이지 로그인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="" xmlns:a16="http://schemas.microsoft.com/office/drawing/2014/main" id="{E5D4AFB2-AF45-467B-A0F5-4D81FAAA0F8E}"/>
              </a:ext>
            </a:extLst>
          </p:cNvPr>
          <p:cNvSpPr/>
          <p:nvPr/>
        </p:nvSpPr>
        <p:spPr>
          <a:xfrm>
            <a:off x="452500" y="3804242"/>
            <a:ext cx="1332148" cy="776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0" name="Picture 4" descr="click icon pngì ëí ì´ë¯¸ì§ ê²ìê²°ê³¼">
            <a:extLst>
              <a:ext uri="{FF2B5EF4-FFF2-40B4-BE49-F238E27FC236}">
                <a16:creationId xmlns="" xmlns:a16="http://schemas.microsoft.com/office/drawing/2014/main" id="{60BD3B1E-0308-4FC6-AD76-AB34351E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2366">
            <a:off x="943916" y="3405311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BA3B916-23E3-4B5E-8CCA-E861A1AD3DDC}"/>
              </a:ext>
            </a:extLst>
          </p:cNvPr>
          <p:cNvSpPr txBox="1"/>
          <p:nvPr/>
        </p:nvSpPr>
        <p:spPr>
          <a:xfrm>
            <a:off x="260437" y="1052513"/>
            <a:ext cx="4548101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b="1" dirty="0"/>
              <a:t>홈페이지 </a:t>
            </a:r>
            <a:r>
              <a:rPr lang="ko-KR" altLang="en-US" sz="1200" b="1" dirty="0" smtClean="0"/>
              <a:t>왼쪽의 </a:t>
            </a:r>
            <a:r>
              <a:rPr lang="en-US" altLang="ko-KR" sz="1200" b="1" dirty="0"/>
              <a:t>‘</a:t>
            </a:r>
            <a:r>
              <a:rPr lang="ko-KR" altLang="en-US" sz="1200" b="1" dirty="0"/>
              <a:t>경영컨설팅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260403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6" y="1769275"/>
            <a:ext cx="9577550" cy="405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DD00CF0-487C-47F8-9CBA-9D525DF5FDF0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2. </a:t>
            </a:r>
            <a:r>
              <a:rPr lang="ko-KR" altLang="en-US" sz="2400" b="1" dirty="0"/>
              <a:t>경영컨설팅 신청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BA3B916-23E3-4B5E-8CCA-E861A1AD3DDC}"/>
              </a:ext>
            </a:extLst>
          </p:cNvPr>
          <p:cNvSpPr txBox="1"/>
          <p:nvPr/>
        </p:nvSpPr>
        <p:spPr>
          <a:xfrm>
            <a:off x="260437" y="1052513"/>
            <a:ext cx="4548101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b="1" dirty="0"/>
              <a:t>홈페이지 좌측 메뉴의 </a:t>
            </a:r>
            <a:r>
              <a:rPr lang="en-US" altLang="ko-KR" sz="1200" b="1" dirty="0"/>
              <a:t>‘</a:t>
            </a:r>
            <a:r>
              <a:rPr lang="ko-KR" altLang="en-US" sz="1200" b="1" dirty="0"/>
              <a:t>경영컨설팅 </a:t>
            </a:r>
            <a:r>
              <a:rPr lang="en-US" altLang="ko-KR" sz="1200" b="1" dirty="0" smtClean="0"/>
              <a:t>– </a:t>
            </a:r>
            <a:r>
              <a:rPr lang="ko-KR" altLang="en-US" sz="1200" b="1" dirty="0" smtClean="0"/>
              <a:t>경영컨설팅 신청</a:t>
            </a:r>
            <a:r>
              <a:rPr lang="en-US" altLang="ko-KR" sz="1200" b="1" dirty="0" smtClean="0"/>
              <a:t>.</a:t>
            </a:r>
            <a:r>
              <a:rPr lang="ko-KR" altLang="en-US" sz="1200" b="1" dirty="0" smtClean="0"/>
              <a:t>조</a:t>
            </a:r>
            <a:r>
              <a:rPr lang="ko-KR" altLang="en-US" sz="1200" b="1" dirty="0"/>
              <a:t>회</a:t>
            </a:r>
            <a:r>
              <a:rPr lang="en-US" altLang="ko-KR" sz="1200" b="1" dirty="0" smtClean="0"/>
              <a:t>’ </a:t>
            </a:r>
            <a:r>
              <a:rPr lang="ko-KR" altLang="en-US" sz="1200" b="1" dirty="0"/>
              <a:t>클릭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FCC1D9A5-15D7-423E-B9CE-F4A9E5D6CB2B}"/>
              </a:ext>
            </a:extLst>
          </p:cNvPr>
          <p:cNvSpPr/>
          <p:nvPr/>
        </p:nvSpPr>
        <p:spPr>
          <a:xfrm>
            <a:off x="272480" y="3797874"/>
            <a:ext cx="792088" cy="1688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9" name="Picture 4" descr="click icon pngì ëí ì´ë¯¸ì§ ê²ìê²°ê³¼">
            <a:extLst>
              <a:ext uri="{FF2B5EF4-FFF2-40B4-BE49-F238E27FC236}">
                <a16:creationId xmlns="" xmlns:a16="http://schemas.microsoft.com/office/drawing/2014/main" id="{F4E0C97C-1657-4E7D-8D6A-8D0A3117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2366">
            <a:off x="1266995" y="3986900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FCC1D9A5-15D7-423E-B9CE-F4A9E5D6CB2B}"/>
              </a:ext>
            </a:extLst>
          </p:cNvPr>
          <p:cNvSpPr/>
          <p:nvPr/>
        </p:nvSpPr>
        <p:spPr>
          <a:xfrm>
            <a:off x="272480" y="4329044"/>
            <a:ext cx="1094209" cy="1688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" name="Picture 4" descr="click icon pngì ëí ì´ë¯¸ì§ ê²ìê²°ê³¼">
            <a:extLst>
              <a:ext uri="{FF2B5EF4-FFF2-40B4-BE49-F238E27FC236}">
                <a16:creationId xmlns="" xmlns:a16="http://schemas.microsoft.com/office/drawing/2014/main" id="{F4E0C97C-1657-4E7D-8D6A-8D0A3117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2366">
            <a:off x="972874" y="3524372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FCC1D9A5-15D7-423E-B9CE-F4A9E5D6CB2B}"/>
              </a:ext>
            </a:extLst>
          </p:cNvPr>
          <p:cNvSpPr/>
          <p:nvPr/>
        </p:nvSpPr>
        <p:spPr>
          <a:xfrm>
            <a:off x="9057456" y="2204864"/>
            <a:ext cx="73191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FCC1D9A5-15D7-423E-B9CE-F4A9E5D6CB2B}"/>
              </a:ext>
            </a:extLst>
          </p:cNvPr>
          <p:cNvSpPr/>
          <p:nvPr/>
        </p:nvSpPr>
        <p:spPr>
          <a:xfrm>
            <a:off x="1928664" y="2783662"/>
            <a:ext cx="7848872" cy="101421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+mn-ea"/>
              </a:rPr>
              <a:t>이 부분은 신청 전  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+mn-ea"/>
              </a:rPr>
              <a:t>비어있는게</a:t>
            </a:r>
            <a:r>
              <a:rPr lang="ko-KR" altLang="en-US" sz="1100" b="1" dirty="0" smtClean="0">
                <a:solidFill>
                  <a:schemeClr val="tx1"/>
                </a:solidFill>
                <a:latin typeface="+mn-ea"/>
              </a:rPr>
              <a:t>  정상입니다</a:t>
            </a:r>
            <a:r>
              <a:rPr lang="en-US" altLang="ko-KR" sz="1100" b="1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+mn-ea"/>
              </a:rPr>
              <a:t>신청을 정상적으로 완료하면</a:t>
            </a:r>
            <a:r>
              <a:rPr lang="en-US" altLang="ko-KR" sz="11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00" b="1" dirty="0" smtClean="0">
                <a:solidFill>
                  <a:schemeClr val="tx1"/>
                </a:solidFill>
                <a:latin typeface="+mn-ea"/>
              </a:rPr>
              <a:t>그때 신청목록에 뜹니다</a:t>
            </a:r>
            <a:r>
              <a:rPr lang="en-US" altLang="ko-KR" sz="11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3" name="Picture 4" descr="click icon pngì ëí ì´ë¯¸ì§ ê²ìê²°ê³¼">
            <a:extLst>
              <a:ext uri="{FF2B5EF4-FFF2-40B4-BE49-F238E27FC236}">
                <a16:creationId xmlns="" xmlns:a16="http://schemas.microsoft.com/office/drawing/2014/main" id="{F4E0C97C-1657-4E7D-8D6A-8D0A3117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071">
            <a:off x="8674535" y="1927839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FCC1D9A5-15D7-423E-B9CE-F4A9E5D6CB2B}"/>
              </a:ext>
            </a:extLst>
          </p:cNvPr>
          <p:cNvSpPr/>
          <p:nvPr/>
        </p:nvSpPr>
        <p:spPr>
          <a:xfrm>
            <a:off x="1928664" y="5301208"/>
            <a:ext cx="58326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타원형 설명선 3"/>
          <p:cNvSpPr/>
          <p:nvPr/>
        </p:nvSpPr>
        <p:spPr>
          <a:xfrm>
            <a:off x="1243360" y="3130221"/>
            <a:ext cx="508934" cy="367190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타원형 설명선 15"/>
          <p:cNvSpPr/>
          <p:nvPr/>
        </p:nvSpPr>
        <p:spPr>
          <a:xfrm>
            <a:off x="1529911" y="3631143"/>
            <a:ext cx="508934" cy="367190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타원형 설명선 16"/>
          <p:cNvSpPr/>
          <p:nvPr/>
        </p:nvSpPr>
        <p:spPr>
          <a:xfrm>
            <a:off x="8121352" y="1844824"/>
            <a:ext cx="508934" cy="367190"/>
          </a:xfrm>
          <a:prstGeom prst="wedgeEllipseCallout">
            <a:avLst>
              <a:gd name="adj1" fmla="val 69002"/>
              <a:gd name="adj2" fmla="val 2929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3</a:t>
            </a:r>
            <a:endParaRPr lang="ko-KR" altLang="en-US" sz="11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타원형 설명선 18"/>
          <p:cNvSpPr/>
          <p:nvPr/>
        </p:nvSpPr>
        <p:spPr>
          <a:xfrm rot="21342575">
            <a:off x="3093327" y="4887555"/>
            <a:ext cx="506763" cy="400365"/>
          </a:xfrm>
          <a:prstGeom prst="wedgeEllipseCallout">
            <a:avLst>
              <a:gd name="adj1" fmla="val -82386"/>
              <a:gd name="adj2" fmla="val 32635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+mn-ea"/>
              </a:rPr>
              <a:t>4</a:t>
            </a:r>
            <a:endParaRPr lang="ko-KR" altLang="en-US" sz="1100" b="1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8" name="Picture 4" descr="click icon pngì ëí ì´ë¯¸ì§ ê²ìê²°ê³¼">
            <a:extLst>
              <a:ext uri="{FF2B5EF4-FFF2-40B4-BE49-F238E27FC236}">
                <a16:creationId xmlns="" xmlns:a16="http://schemas.microsoft.com/office/drawing/2014/main" id="{F4E0C97C-1657-4E7D-8D6A-8D0A3117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94502">
            <a:off x="2489474" y="5156148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6" y="1502241"/>
            <a:ext cx="9632951" cy="199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DD00CF0-487C-47F8-9CBA-9D525DF5FDF0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2. </a:t>
            </a:r>
            <a:r>
              <a:rPr lang="ko-KR" altLang="en-US" sz="2400" b="1" dirty="0"/>
              <a:t>경영컨설팅 신청 </a:t>
            </a:r>
            <a:r>
              <a:rPr lang="en-US" altLang="ko-KR" b="1" dirty="0"/>
              <a:t>_ ① </a:t>
            </a:r>
            <a:r>
              <a:rPr lang="ko-KR" altLang="en-US" b="1" dirty="0"/>
              <a:t>컨설팅 신청 기본 정보</a:t>
            </a:r>
            <a:endParaRPr lang="ko-KR" altLang="en-US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BA3B916-23E3-4B5E-8CCA-E861A1AD3DDC}"/>
              </a:ext>
            </a:extLst>
          </p:cNvPr>
          <p:cNvSpPr txBox="1"/>
          <p:nvPr/>
        </p:nvSpPr>
        <p:spPr>
          <a:xfrm>
            <a:off x="260437" y="1052513"/>
            <a:ext cx="7068827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‘</a:t>
            </a:r>
            <a:r>
              <a:rPr lang="ko-KR" altLang="en-US" sz="1200" b="1" dirty="0"/>
              <a:t>경영컨설팅 신청</a:t>
            </a:r>
            <a:r>
              <a:rPr lang="en-US" altLang="ko-KR" sz="1200" b="1" dirty="0"/>
              <a:t>’ → ‘</a:t>
            </a:r>
            <a:r>
              <a:rPr lang="ko-KR" altLang="en-US" sz="1200" b="1" dirty="0"/>
              <a:t>신청구분에서 </a:t>
            </a:r>
            <a:r>
              <a:rPr lang="en-US" altLang="ko-KR" sz="1200" b="1" dirty="0"/>
              <a:t>‘</a:t>
            </a:r>
            <a:r>
              <a:rPr lang="ko-KR" altLang="en-US" sz="1200" b="1" dirty="0"/>
              <a:t>표준형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선택 </a:t>
            </a:r>
            <a:r>
              <a:rPr lang="en-US" altLang="ko-KR" sz="1200" b="1" dirty="0"/>
              <a:t>→ ‘</a:t>
            </a:r>
            <a:r>
              <a:rPr lang="ko-KR" altLang="en-US" sz="1200" b="1" dirty="0"/>
              <a:t>세부분야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선택 </a:t>
            </a:r>
            <a:r>
              <a:rPr lang="en-US" altLang="ko-KR" sz="1200" b="1" dirty="0"/>
              <a:t>→ ‘</a:t>
            </a:r>
            <a:r>
              <a:rPr lang="ko-KR" altLang="en-US" sz="1200" b="1" dirty="0"/>
              <a:t>컨설팅주제</a:t>
            </a:r>
            <a:r>
              <a:rPr lang="en-US" altLang="ko-KR" sz="1200" b="1" dirty="0"/>
              <a:t>’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기재</a:t>
            </a:r>
            <a:r>
              <a:rPr lang="ko-KR" altLang="en-US" sz="1200" b="1" dirty="0" smtClean="0"/>
              <a:t> </a:t>
            </a:r>
            <a:r>
              <a:rPr lang="en-US" altLang="ko-KR" sz="1200" b="1" dirty="0"/>
              <a:t>→ ‘</a:t>
            </a:r>
            <a:r>
              <a:rPr lang="ko-KR" altLang="en-US" sz="1200" b="1" dirty="0"/>
              <a:t>기간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선택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606981" y="5517232"/>
            <a:ext cx="4024732" cy="387070"/>
            <a:chOff x="128587" y="4779510"/>
            <a:chExt cx="4024732" cy="387070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85E901BD-0A6E-4AAC-A2DE-1B2B257DC67E}"/>
                </a:ext>
              </a:extLst>
            </p:cNvPr>
            <p:cNvSpPr txBox="1"/>
            <p:nvPr/>
          </p:nvSpPr>
          <p:spPr>
            <a:xfrm>
              <a:off x="262893" y="4779510"/>
              <a:ext cx="3890426" cy="38707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1200" b="1" dirty="0"/>
                <a:t>‘</a:t>
              </a:r>
              <a:r>
                <a:rPr lang="ko-KR" altLang="en-US" sz="1200" b="1" dirty="0"/>
                <a:t>신청구분</a:t>
              </a:r>
              <a:r>
                <a:rPr lang="en-US" altLang="ko-KR" sz="1200" b="1" dirty="0"/>
                <a:t>’ → </a:t>
              </a:r>
              <a:r>
                <a:rPr lang="en-US" altLang="ko-KR" sz="1500" b="1" dirty="0">
                  <a:solidFill>
                    <a:srgbClr val="FF0000"/>
                  </a:solidFill>
                </a:rPr>
                <a:t>‘</a:t>
              </a:r>
              <a:r>
                <a:rPr lang="ko-KR" altLang="en-US" sz="1500" b="1" dirty="0">
                  <a:solidFill>
                    <a:srgbClr val="FF0000"/>
                  </a:solidFill>
                </a:rPr>
                <a:t>표준형</a:t>
              </a:r>
              <a:r>
                <a:rPr lang="en-US" altLang="ko-KR" sz="1500" b="1" dirty="0">
                  <a:solidFill>
                    <a:srgbClr val="FF0000"/>
                  </a:solidFill>
                </a:rPr>
                <a:t>’ </a:t>
              </a:r>
              <a:r>
                <a:rPr lang="ko-KR" altLang="en-US" sz="1500" b="1" dirty="0">
                  <a:solidFill>
                    <a:srgbClr val="FF0000"/>
                  </a:solidFill>
                </a:rPr>
                <a:t>선택</a:t>
              </a:r>
            </a:p>
          </p:txBody>
        </p:sp>
        <p:sp>
          <p:nvSpPr>
            <p:cNvPr id="17" name="타원 16">
              <a:extLst>
                <a:ext uri="{FF2B5EF4-FFF2-40B4-BE49-F238E27FC236}">
                  <a16:creationId xmlns="" xmlns:a16="http://schemas.microsoft.com/office/drawing/2014/main" id="{443F9C75-9131-449A-9F8B-8876A7A568CF}"/>
                </a:ext>
              </a:extLst>
            </p:cNvPr>
            <p:cNvSpPr/>
            <p:nvPr/>
          </p:nvSpPr>
          <p:spPr>
            <a:xfrm>
              <a:off x="128587" y="4869160"/>
              <a:ext cx="216024" cy="216024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  <a:latin typeface="+mn-ea"/>
                </a:rPr>
                <a:t>2</a:t>
              </a:r>
              <a:endParaRPr lang="ko-KR" altLang="en-US" sz="11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970891" y="3881881"/>
            <a:ext cx="3998438" cy="1182259"/>
            <a:chOff x="4628964" y="3501281"/>
            <a:chExt cx="3998438" cy="1182259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18D93A0-BA03-4CA4-A26B-E73684723D5E}"/>
                </a:ext>
              </a:extLst>
            </p:cNvPr>
            <p:cNvSpPr txBox="1"/>
            <p:nvPr/>
          </p:nvSpPr>
          <p:spPr>
            <a:xfrm>
              <a:off x="4736976" y="3501281"/>
              <a:ext cx="3890426" cy="118225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1200" b="1" dirty="0"/>
                <a:t>‘</a:t>
              </a:r>
              <a:r>
                <a:rPr lang="ko-KR" altLang="en-US" sz="1200" b="1" dirty="0"/>
                <a:t>세부분야</a:t>
              </a:r>
              <a:r>
                <a:rPr lang="en-US" altLang="ko-KR" sz="1200" b="1" dirty="0"/>
                <a:t>’ → </a:t>
              </a:r>
              <a:r>
                <a:rPr lang="en-US" altLang="ko-KR" sz="1600" b="1" dirty="0">
                  <a:solidFill>
                    <a:srgbClr val="FF0000"/>
                  </a:solidFill>
                </a:rPr>
                <a:t> </a:t>
              </a:r>
              <a:r>
                <a:rPr lang="ko-KR" altLang="en-US" sz="1400" b="1" dirty="0" err="1" smtClean="0">
                  <a:solidFill>
                    <a:srgbClr val="FF0000"/>
                  </a:solidFill>
                </a:rPr>
                <a:t>신청할분야를</a:t>
              </a:r>
              <a:r>
                <a:rPr lang="en-US" altLang="ko-KR" sz="1400" b="1" dirty="0" smtClean="0">
                  <a:solidFill>
                    <a:srgbClr val="FF0000"/>
                  </a:solidFill>
                </a:rPr>
                <a:t> 5</a:t>
              </a:r>
              <a:r>
                <a:rPr lang="ko-KR" altLang="en-US" sz="1400" b="1" dirty="0" smtClean="0">
                  <a:solidFill>
                    <a:srgbClr val="FF0000"/>
                  </a:solidFill>
                </a:rPr>
                <a:t>개 중 </a:t>
              </a:r>
              <a:r>
                <a:rPr lang="en-US" altLang="ko-KR" sz="1400" b="1" dirty="0" smtClean="0">
                  <a:solidFill>
                    <a:srgbClr val="FF0000"/>
                  </a:solidFill>
                </a:rPr>
                <a:t>1</a:t>
              </a:r>
              <a:r>
                <a:rPr lang="ko-KR" altLang="en-US" sz="1400" b="1" dirty="0" smtClean="0">
                  <a:solidFill>
                    <a:srgbClr val="FF0000"/>
                  </a:solidFill>
                </a:rPr>
                <a:t>개 선택</a:t>
              </a:r>
              <a:endParaRPr lang="en-US" altLang="ko-KR" sz="1400" b="1" dirty="0" smtClean="0">
                <a:solidFill>
                  <a:srgbClr val="FF0000"/>
                </a:solidFill>
              </a:endParaRPr>
            </a:p>
            <a:p>
              <a:pPr algn="ctr"/>
              <a:endParaRPr lang="en-US" altLang="ko-KR" sz="500" b="1" dirty="0" smtClean="0">
                <a:solidFill>
                  <a:srgbClr val="FF0000"/>
                </a:solidFill>
              </a:endParaRPr>
            </a:p>
            <a:p>
              <a:r>
                <a:rPr lang="en-US" altLang="ko-KR" sz="1000" b="1" dirty="0"/>
                <a:t>→  </a:t>
              </a:r>
              <a:r>
                <a:rPr lang="ko-KR" altLang="en-US" sz="1000" b="1" dirty="0"/>
                <a:t>공공시장 진출지원</a:t>
              </a:r>
              <a:endParaRPr lang="en-US" altLang="ko-KR" sz="1000" b="1" dirty="0"/>
            </a:p>
            <a:p>
              <a:r>
                <a:rPr lang="en-US" altLang="ko-KR" sz="1000" b="1" dirty="0"/>
                <a:t>→  </a:t>
              </a:r>
              <a:r>
                <a:rPr lang="ko-KR" altLang="en-US" sz="1000" b="1" dirty="0"/>
                <a:t>협업모델 디자인지원</a:t>
              </a:r>
              <a:endParaRPr lang="en-US" altLang="ko-KR" sz="1000" b="1" dirty="0"/>
            </a:p>
            <a:p>
              <a:r>
                <a:rPr lang="en-US" altLang="ko-KR" sz="1000" b="1" dirty="0"/>
                <a:t>→  </a:t>
              </a:r>
              <a:r>
                <a:rPr lang="ko-KR" altLang="en-US" sz="1000" b="1" dirty="0"/>
                <a:t>자금정책연계</a:t>
              </a:r>
              <a:endParaRPr lang="en-US" altLang="ko-KR" sz="1000" b="1" dirty="0"/>
            </a:p>
            <a:p>
              <a:r>
                <a:rPr lang="en-US" altLang="ko-KR" sz="1000" b="1" dirty="0"/>
                <a:t>→  </a:t>
              </a:r>
              <a:r>
                <a:rPr lang="ko-KR" altLang="en-US" sz="1000" b="1" dirty="0" err="1"/>
                <a:t>소셜</a:t>
              </a:r>
              <a:r>
                <a:rPr lang="en-US" altLang="ko-KR" sz="1000" b="1" dirty="0"/>
                <a:t>BM</a:t>
              </a:r>
              <a:r>
                <a:rPr lang="ko-KR" altLang="en-US" sz="1000" b="1" dirty="0"/>
                <a:t>고도화</a:t>
              </a:r>
              <a:endParaRPr lang="en-US" altLang="ko-KR" sz="1000" b="1" dirty="0"/>
            </a:p>
            <a:p>
              <a:r>
                <a:rPr lang="en-US" altLang="ko-KR" sz="1000" b="1" dirty="0"/>
                <a:t>→  </a:t>
              </a:r>
              <a:r>
                <a:rPr lang="ko-KR" altLang="en-US" sz="1000" b="1" dirty="0"/>
                <a:t>기타</a:t>
              </a:r>
              <a:r>
                <a:rPr lang="en-US" altLang="ko-KR" sz="1000" b="1" dirty="0"/>
                <a:t>  </a:t>
              </a:r>
            </a:p>
          </p:txBody>
        </p:sp>
        <p:sp>
          <p:nvSpPr>
            <p:cNvPr id="19" name="타원 18">
              <a:extLst>
                <a:ext uri="{FF2B5EF4-FFF2-40B4-BE49-F238E27FC236}">
                  <a16:creationId xmlns="" xmlns:a16="http://schemas.microsoft.com/office/drawing/2014/main" id="{D4FD94E5-D512-4F9C-A654-53FF92057505}"/>
                </a:ext>
              </a:extLst>
            </p:cNvPr>
            <p:cNvSpPr/>
            <p:nvPr/>
          </p:nvSpPr>
          <p:spPr>
            <a:xfrm>
              <a:off x="4628964" y="3572230"/>
              <a:ext cx="216024" cy="216024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  <a:latin typeface="+mn-ea"/>
                </a:rPr>
                <a:t>3</a:t>
              </a:r>
              <a:endParaRPr lang="ko-KR" altLang="en-US" sz="11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5003076" y="5517232"/>
            <a:ext cx="3998438" cy="387070"/>
            <a:chOff x="4634579" y="4788373"/>
            <a:chExt cx="3998438" cy="322834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0FCC1375-9A22-409D-B072-A64C73240934}"/>
                </a:ext>
              </a:extLst>
            </p:cNvPr>
            <p:cNvSpPr txBox="1"/>
            <p:nvPr/>
          </p:nvSpPr>
          <p:spPr>
            <a:xfrm>
              <a:off x="4742591" y="4788373"/>
              <a:ext cx="3890426" cy="3228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ko-KR" altLang="en-US" sz="1200" b="1" dirty="0">
                  <a:latin typeface="+mn-ea"/>
                </a:rPr>
                <a:t>기간 </a:t>
              </a:r>
              <a:r>
                <a:rPr lang="en-US" altLang="ko-KR" sz="1200" b="1" dirty="0">
                  <a:latin typeface="+mn-ea"/>
                </a:rPr>
                <a:t>: </a:t>
              </a:r>
              <a:r>
                <a:rPr lang="ko-KR" altLang="en-US" sz="1200" b="1" dirty="0">
                  <a:latin typeface="+mn-ea"/>
                </a:rPr>
                <a:t>신청일 </a:t>
              </a:r>
              <a:r>
                <a:rPr lang="en-US" altLang="ko-KR" sz="1200" b="1" dirty="0">
                  <a:latin typeface="+mn-ea"/>
                </a:rPr>
                <a:t>~ </a:t>
              </a:r>
              <a:r>
                <a:rPr lang="en-US" altLang="ko-KR" sz="1200" b="1" dirty="0" smtClean="0">
                  <a:latin typeface="+mn-ea"/>
                </a:rPr>
                <a:t>2021. 10. </a:t>
              </a:r>
              <a:r>
                <a:rPr lang="en-US" altLang="ko-KR" sz="1200" b="1" dirty="0">
                  <a:latin typeface="+mn-ea"/>
                </a:rPr>
                <a:t>30. </a:t>
              </a:r>
              <a:r>
                <a:rPr lang="ko-KR" altLang="en-US" sz="1200" b="1" dirty="0">
                  <a:latin typeface="+mn-ea"/>
                </a:rPr>
                <a:t>로 입력</a:t>
              </a:r>
              <a:endParaRPr lang="ko-KR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="" xmlns:a16="http://schemas.microsoft.com/office/drawing/2014/main" id="{1D09CC84-ABAD-4524-B5CA-486DF85A8C31}"/>
                </a:ext>
              </a:extLst>
            </p:cNvPr>
            <p:cNvSpPr/>
            <p:nvPr/>
          </p:nvSpPr>
          <p:spPr>
            <a:xfrm>
              <a:off x="4634579" y="4832915"/>
              <a:ext cx="216024" cy="216024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  <a:latin typeface="+mn-ea"/>
                </a:rPr>
                <a:t>4</a:t>
              </a:r>
              <a:endParaRPr lang="ko-KR" altLang="en-US" sz="11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9C8CE50C-E10B-4542-A627-AEC18F31AF62}"/>
              </a:ext>
            </a:extLst>
          </p:cNvPr>
          <p:cNvSpPr/>
          <p:nvPr/>
        </p:nvSpPr>
        <p:spPr>
          <a:xfrm>
            <a:off x="128965" y="2545999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0B09CA07-CFCC-48CD-948D-5E459FE6E577}"/>
              </a:ext>
            </a:extLst>
          </p:cNvPr>
          <p:cNvSpPr/>
          <p:nvPr/>
        </p:nvSpPr>
        <p:spPr>
          <a:xfrm>
            <a:off x="128965" y="2884872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3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="" xmlns:a16="http://schemas.microsoft.com/office/drawing/2014/main" id="{D5487B41-43D0-4063-A5DB-C2A14AE5710F}"/>
              </a:ext>
            </a:extLst>
          </p:cNvPr>
          <p:cNvSpPr/>
          <p:nvPr/>
        </p:nvSpPr>
        <p:spPr>
          <a:xfrm>
            <a:off x="7108787" y="2244356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4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DBFE999C-BA10-4C5F-A352-22080C194D2E}"/>
              </a:ext>
            </a:extLst>
          </p:cNvPr>
          <p:cNvSpPr/>
          <p:nvPr/>
        </p:nvSpPr>
        <p:spPr>
          <a:xfrm>
            <a:off x="1349996" y="2266447"/>
            <a:ext cx="1370756" cy="171842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 smtClean="0">
                <a:solidFill>
                  <a:schemeClr val="tx1"/>
                </a:solidFill>
                <a:latin typeface="+mn-ea"/>
              </a:rPr>
              <a:t>예</a:t>
            </a:r>
            <a:r>
              <a:rPr lang="ko-KR" altLang="en-US" sz="800" b="1" dirty="0">
                <a:solidFill>
                  <a:schemeClr val="tx1"/>
                </a:solidFill>
                <a:latin typeface="+mn-ea"/>
              </a:rPr>
              <a:t>시</a:t>
            </a:r>
            <a:r>
              <a:rPr lang="en-US" altLang="ko-KR" sz="800" b="1" dirty="0" smtClean="0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sz="800" b="1" dirty="0" smtClean="0">
                <a:solidFill>
                  <a:schemeClr val="tx1"/>
                </a:solidFill>
                <a:latin typeface="+mn-ea"/>
              </a:rPr>
              <a:t>공공시장 </a:t>
            </a:r>
            <a:r>
              <a:rPr lang="ko-KR" altLang="en-US" sz="800" b="1" dirty="0">
                <a:solidFill>
                  <a:schemeClr val="tx1"/>
                </a:solidFill>
                <a:latin typeface="+mn-ea"/>
              </a:rPr>
              <a:t>진출지원</a:t>
            </a: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5D5E8DE3-A794-4C98-A8E9-6B7FAACF8414}"/>
              </a:ext>
            </a:extLst>
          </p:cNvPr>
          <p:cNvSpPr/>
          <p:nvPr/>
        </p:nvSpPr>
        <p:spPr>
          <a:xfrm>
            <a:off x="128587" y="2222265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591243" y="3897083"/>
            <a:ext cx="4014176" cy="1151856"/>
            <a:chOff x="591243" y="3897083"/>
            <a:chExt cx="4014176" cy="1151856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24D74222-9718-4E82-9D0A-3DDA9A13AF31}"/>
                </a:ext>
              </a:extLst>
            </p:cNvPr>
            <p:cNvSpPr txBox="1"/>
            <p:nvPr/>
          </p:nvSpPr>
          <p:spPr>
            <a:xfrm>
              <a:off x="714993" y="3897083"/>
              <a:ext cx="3890426" cy="115185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FF0000"/>
                  </a:solidFill>
                </a:rPr>
                <a:t>‘</a:t>
              </a:r>
              <a:r>
                <a:rPr lang="ko-KR" altLang="en-US" sz="1200" b="1" dirty="0" smtClean="0">
                  <a:solidFill>
                    <a:srgbClr val="FF0000"/>
                  </a:solidFill>
                </a:rPr>
                <a:t>컨설팅 주제</a:t>
              </a:r>
              <a:r>
                <a:rPr lang="en-US" altLang="ko-KR" sz="1200" b="1" dirty="0" smtClean="0">
                  <a:solidFill>
                    <a:srgbClr val="FF0000"/>
                  </a:solidFill>
                </a:rPr>
                <a:t>’</a:t>
              </a:r>
              <a:r>
                <a:rPr lang="ko-KR" alt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ko-KR" altLang="en-US" sz="1200" b="1" dirty="0" smtClean="0"/>
                <a:t>에는 신청할 분야를  그대로 기재 </a:t>
              </a:r>
              <a:r>
                <a:rPr lang="en-US" altLang="ko-KR" sz="1200" b="1" dirty="0" smtClean="0"/>
                <a:t>(</a:t>
              </a:r>
              <a:r>
                <a:rPr lang="ko-KR" altLang="en-US" sz="1200" b="1" dirty="0" err="1" smtClean="0"/>
                <a:t>택</a:t>
              </a:r>
              <a:r>
                <a:rPr lang="en-US" altLang="ko-KR" sz="1200" b="1" dirty="0" smtClean="0"/>
                <a:t>1)</a:t>
              </a:r>
            </a:p>
            <a:p>
              <a:pPr algn="ctr"/>
              <a:endParaRPr lang="en-US" altLang="ko-KR" sz="500" b="1" dirty="0" smtClean="0"/>
            </a:p>
            <a:p>
              <a:r>
                <a:rPr lang="en-US" altLang="ko-KR" sz="1000" b="1" dirty="0"/>
                <a:t>→ </a:t>
              </a:r>
              <a:r>
                <a:rPr lang="en-US" altLang="ko-KR" sz="1000" b="1" dirty="0" smtClean="0"/>
                <a:t> </a:t>
              </a:r>
              <a:r>
                <a:rPr lang="ko-KR" altLang="en-US" sz="1000" b="1" dirty="0" smtClean="0"/>
                <a:t>공공시장 진출지원</a:t>
              </a:r>
              <a:endParaRPr lang="en-US" altLang="ko-KR" sz="1000" b="1" dirty="0" smtClean="0"/>
            </a:p>
            <a:p>
              <a:r>
                <a:rPr lang="en-US" altLang="ko-KR" sz="1000" b="1" dirty="0"/>
                <a:t>→ </a:t>
              </a:r>
              <a:r>
                <a:rPr lang="en-US" altLang="ko-KR" sz="1000" b="1" dirty="0" smtClean="0"/>
                <a:t> </a:t>
              </a:r>
              <a:r>
                <a:rPr lang="ko-KR" altLang="en-US" sz="1000" b="1" dirty="0" smtClean="0"/>
                <a:t>협업모델 디자인지원</a:t>
              </a:r>
              <a:endParaRPr lang="en-US" altLang="ko-KR" sz="1000" b="1" dirty="0" smtClean="0"/>
            </a:p>
            <a:p>
              <a:r>
                <a:rPr lang="en-US" altLang="ko-KR" sz="1000" b="1" dirty="0"/>
                <a:t>→ </a:t>
              </a:r>
              <a:r>
                <a:rPr lang="en-US" altLang="ko-KR" sz="1000" b="1" dirty="0" smtClean="0"/>
                <a:t> </a:t>
              </a:r>
              <a:r>
                <a:rPr lang="ko-KR" altLang="en-US" sz="1000" b="1" dirty="0" smtClean="0"/>
                <a:t>자금정책연계</a:t>
              </a:r>
              <a:endParaRPr lang="en-US" altLang="ko-KR" sz="1000" b="1" dirty="0" smtClean="0"/>
            </a:p>
            <a:p>
              <a:r>
                <a:rPr lang="en-US" altLang="ko-KR" sz="1000" b="1" dirty="0"/>
                <a:t>→ </a:t>
              </a:r>
              <a:r>
                <a:rPr lang="en-US" altLang="ko-KR" sz="1000" b="1" dirty="0" smtClean="0"/>
                <a:t> </a:t>
              </a:r>
              <a:r>
                <a:rPr lang="ko-KR" altLang="en-US" sz="1000" b="1" dirty="0" err="1" smtClean="0"/>
                <a:t>소셜</a:t>
              </a:r>
              <a:r>
                <a:rPr lang="en-US" altLang="ko-KR" sz="1000" b="1" dirty="0" smtClean="0"/>
                <a:t>BM</a:t>
              </a:r>
              <a:r>
                <a:rPr lang="ko-KR" altLang="en-US" sz="1000" b="1" dirty="0" smtClean="0"/>
                <a:t>고도화</a:t>
              </a:r>
              <a:endParaRPr lang="en-US" altLang="ko-KR" sz="1000" b="1" dirty="0" smtClean="0"/>
            </a:p>
            <a:p>
              <a:r>
                <a:rPr lang="en-US" altLang="ko-KR" sz="1000" b="1" dirty="0"/>
                <a:t>→ </a:t>
              </a:r>
              <a:r>
                <a:rPr lang="en-US" altLang="ko-KR" sz="1000" b="1" dirty="0" smtClean="0"/>
                <a:t> </a:t>
              </a:r>
              <a:r>
                <a:rPr lang="ko-KR" altLang="en-US" sz="1000" b="1" dirty="0" smtClean="0"/>
                <a:t>기타</a:t>
              </a:r>
              <a:r>
                <a:rPr lang="en-US" altLang="ko-KR" sz="1000" b="1" dirty="0" smtClean="0"/>
                <a:t>  </a:t>
              </a:r>
            </a:p>
          </p:txBody>
        </p:sp>
        <p:sp>
          <p:nvSpPr>
            <p:cNvPr id="38" name="타원 37">
              <a:extLst>
                <a:ext uri="{FF2B5EF4-FFF2-40B4-BE49-F238E27FC236}">
                  <a16:creationId xmlns="" xmlns:a16="http://schemas.microsoft.com/office/drawing/2014/main" id="{5D5E8DE3-A794-4C98-A8E9-6B7FAACF8414}"/>
                </a:ext>
              </a:extLst>
            </p:cNvPr>
            <p:cNvSpPr/>
            <p:nvPr/>
          </p:nvSpPr>
          <p:spPr>
            <a:xfrm>
              <a:off x="591243" y="3952830"/>
              <a:ext cx="216024" cy="216024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  <a:latin typeface="+mn-ea"/>
                </a:rPr>
                <a:t>1</a:t>
              </a:r>
              <a:endParaRPr lang="ko-KR" altLang="en-US" sz="11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cxnSp>
        <p:nvCxnSpPr>
          <p:cNvPr id="3" name="직선 화살표 연결선 2"/>
          <p:cNvCxnSpPr>
            <a:stCxn id="9" idx="6"/>
            <a:endCxn id="8" idx="0"/>
          </p:cNvCxnSpPr>
          <p:nvPr/>
        </p:nvCxnSpPr>
        <p:spPr>
          <a:xfrm>
            <a:off x="344611" y="2330277"/>
            <a:ext cx="2315595" cy="156680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4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8" y="873740"/>
            <a:ext cx="9492845" cy="12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DD00CF0-487C-47F8-9CBA-9D525DF5FDF0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2. </a:t>
            </a:r>
            <a:r>
              <a:rPr lang="ko-KR" altLang="en-US" sz="2400" b="1" dirty="0"/>
              <a:t>경영컨설팅 신청 </a:t>
            </a:r>
            <a:r>
              <a:rPr lang="en-US" altLang="ko-KR" b="1" dirty="0"/>
              <a:t>_ ② </a:t>
            </a:r>
            <a:r>
              <a:rPr lang="ko-KR" altLang="en-US" b="1" dirty="0"/>
              <a:t>컨설팅 금액 </a:t>
            </a:r>
            <a:r>
              <a:rPr lang="en-US" altLang="ko-KR" b="1" dirty="0"/>
              <a:t>/ </a:t>
            </a:r>
            <a:r>
              <a:rPr lang="ko-KR" altLang="en-US" b="1" dirty="0"/>
              <a:t>수진기업 정보</a:t>
            </a:r>
            <a:endParaRPr lang="ko-KR" altLang="en-US" sz="2400" b="1" dirty="0"/>
          </a:p>
        </p:txBody>
      </p: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9C8CE50C-E10B-4542-A627-AEC18F31AF62}"/>
              </a:ext>
            </a:extLst>
          </p:cNvPr>
          <p:cNvSpPr/>
          <p:nvPr/>
        </p:nvSpPr>
        <p:spPr>
          <a:xfrm>
            <a:off x="1336837" y="3484373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="" xmlns:a16="http://schemas.microsoft.com/office/drawing/2014/main" id="{D4FD94E5-D512-4F9C-A654-53FF92057505}"/>
              </a:ext>
            </a:extLst>
          </p:cNvPr>
          <p:cNvSpPr/>
          <p:nvPr/>
        </p:nvSpPr>
        <p:spPr>
          <a:xfrm>
            <a:off x="6044467" y="3155490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3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95916"/>
              </p:ext>
            </p:extLst>
          </p:nvPr>
        </p:nvGraphicFramePr>
        <p:xfrm>
          <a:off x="108699" y="2150804"/>
          <a:ext cx="9308796" cy="25028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9828"/>
                <a:gridCol w="1329828"/>
                <a:gridCol w="1329828"/>
                <a:gridCol w="1329828"/>
                <a:gridCol w="1329828"/>
                <a:gridCol w="1329828"/>
                <a:gridCol w="1329828"/>
              </a:tblGrid>
              <a:tr h="3909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컨설팅 총 신청 금액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최소</a:t>
                      </a:r>
                      <a:r>
                        <a:rPr lang="en-US" altLang="ko-KR" sz="1000" dirty="0" smtClean="0"/>
                        <a:t>) 100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400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500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최대</a:t>
                      </a:r>
                      <a:r>
                        <a:rPr lang="en-US" altLang="ko-KR" sz="1000" dirty="0" smtClean="0"/>
                        <a:t>) 600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</a:tr>
              <a:tr h="3441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산출금액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400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500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600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</a:tr>
              <a:tr h="3441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지원금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400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500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600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</a:tr>
              <a:tr h="3441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할인금액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</a:t>
                      </a:r>
                      <a:endParaRPr lang="ko-KR" altLang="en-US" sz="1000" dirty="0"/>
                    </a:p>
                  </a:txBody>
                  <a:tcPr anchor="ctr"/>
                </a:tc>
              </a:tr>
              <a:tr h="3909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기업부담금</a:t>
                      </a:r>
                      <a:r>
                        <a:rPr lang="en-US" altLang="ko-KR" sz="1000" b="1" dirty="0" smtClean="0"/>
                        <a:t>(</a:t>
                      </a:r>
                      <a:r>
                        <a:rPr lang="ko-KR" altLang="en-US" sz="1000" b="1" dirty="0" err="1" smtClean="0"/>
                        <a:t>자부담</a:t>
                      </a:r>
                      <a:r>
                        <a:rPr lang="en-US" altLang="ko-KR" sz="1000" b="1" dirty="0" smtClean="0"/>
                        <a:t>)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40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50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</a:rPr>
                        <a:t>만</a:t>
                      </a:r>
                      <a:endParaRPr lang="ko-KR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441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최종금액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110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220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330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440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550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670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</a:tr>
              <a:tr h="3441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투입인원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2" name="직사각형 31">
            <a:extLst>
              <a:ext uri="{FF2B5EF4-FFF2-40B4-BE49-F238E27FC236}">
                <a16:creationId xmlns="" xmlns:a16="http://schemas.microsoft.com/office/drawing/2014/main" id="{FCC1D9A5-15D7-423E-B9CE-F4A9E5D6CB2B}"/>
              </a:ext>
            </a:extLst>
          </p:cNvPr>
          <p:cNvSpPr/>
          <p:nvPr/>
        </p:nvSpPr>
        <p:spPr>
          <a:xfrm>
            <a:off x="128587" y="1196752"/>
            <a:ext cx="79208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33" name="직선 화살표 연결선 32"/>
          <p:cNvCxnSpPr/>
          <p:nvPr/>
        </p:nvCxnSpPr>
        <p:spPr>
          <a:xfrm flipH="1" flipV="1">
            <a:off x="626587" y="1412776"/>
            <a:ext cx="437981" cy="12961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8D93A0-BA03-4CA4-A26B-E73684723D5E}"/>
              </a:ext>
            </a:extLst>
          </p:cNvPr>
          <p:cNvSpPr txBox="1"/>
          <p:nvPr/>
        </p:nvSpPr>
        <p:spPr>
          <a:xfrm>
            <a:off x="128585" y="4725144"/>
            <a:ext cx="9288909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500" b="1" dirty="0" smtClean="0">
                <a:solidFill>
                  <a:srgbClr val="FF0000"/>
                </a:solidFill>
              </a:rPr>
              <a:t>&lt; </a:t>
            </a:r>
            <a:r>
              <a:rPr lang="ko-KR" altLang="en-US" sz="1500" b="1" dirty="0" smtClean="0">
                <a:solidFill>
                  <a:srgbClr val="FF0000"/>
                </a:solidFill>
              </a:rPr>
              <a:t>컨설팅 금액에 대한 설명</a:t>
            </a:r>
            <a:r>
              <a:rPr lang="en-US" altLang="ko-KR" sz="15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500" b="1" dirty="0" smtClean="0">
                <a:solidFill>
                  <a:srgbClr val="FF0000"/>
                </a:solidFill>
              </a:rPr>
              <a:t>필독</a:t>
            </a:r>
            <a:r>
              <a:rPr lang="en-US" altLang="ko-KR" sz="1500" b="1" dirty="0" smtClean="0">
                <a:solidFill>
                  <a:srgbClr val="FF0000"/>
                </a:solidFill>
              </a:rPr>
              <a:t>!&gt; </a:t>
            </a:r>
          </a:p>
          <a:p>
            <a:endParaRPr lang="en-US" altLang="ko-KR" sz="1200" b="1" dirty="0" smtClean="0"/>
          </a:p>
          <a:p>
            <a:pPr marL="228600" indent="-228600">
              <a:buAutoNum type="arabicPeriod"/>
            </a:pPr>
            <a:r>
              <a:rPr lang="ko-KR" altLang="en-US" sz="1200" b="1" dirty="0" smtClean="0"/>
              <a:t>위 표에 있는 내용대로 똑같이 입력하시면 됩니다</a:t>
            </a:r>
            <a:r>
              <a:rPr lang="en-US" altLang="ko-KR" sz="1200" b="1" dirty="0" smtClean="0"/>
              <a:t>. </a:t>
            </a:r>
          </a:p>
          <a:p>
            <a:pPr marL="228600" indent="-228600">
              <a:buAutoNum type="arabicPeriod"/>
            </a:pPr>
            <a:endParaRPr lang="en-US" altLang="ko-KR" sz="200" b="1" dirty="0" smtClean="0"/>
          </a:p>
          <a:p>
            <a:pPr marL="228600" indent="-228600">
              <a:buAutoNum type="arabicPeriod"/>
            </a:pPr>
            <a:r>
              <a:rPr lang="ko-KR" altLang="en-US" sz="1200" b="1" dirty="0" smtClean="0"/>
              <a:t>컨설팅 신청 금액은 최소 </a:t>
            </a:r>
            <a:r>
              <a:rPr lang="en-US" altLang="ko-KR" sz="1200" b="1" dirty="0" smtClean="0"/>
              <a:t>100</a:t>
            </a:r>
            <a:r>
              <a:rPr lang="ko-KR" altLang="en-US" sz="1200" b="1" dirty="0" smtClean="0"/>
              <a:t>만원</a:t>
            </a:r>
            <a:r>
              <a:rPr lang="en-US" altLang="ko-KR" sz="1200" b="1" dirty="0" smtClean="0"/>
              <a:t>~</a:t>
            </a:r>
            <a:r>
              <a:rPr lang="ko-KR" altLang="en-US" sz="1200" b="1" dirty="0" smtClean="0"/>
              <a:t>최대 </a:t>
            </a:r>
            <a:r>
              <a:rPr lang="en-US" altLang="ko-KR" sz="1200" b="1" dirty="0" smtClean="0"/>
              <a:t>600</a:t>
            </a:r>
            <a:r>
              <a:rPr lang="ko-KR" altLang="en-US" sz="1200" b="1" dirty="0" smtClean="0"/>
              <a:t>만원입니다</a:t>
            </a:r>
            <a:r>
              <a:rPr lang="en-US" altLang="ko-KR" sz="1200" b="1" dirty="0" smtClean="0"/>
              <a:t>. </a:t>
            </a:r>
            <a:r>
              <a:rPr lang="ko-KR" altLang="en-US" sz="1200" b="1" dirty="0" smtClean="0"/>
              <a:t>원하시는 횟수 및 컨설팅 내용에 따라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금액을 결정해 기재</a:t>
            </a:r>
            <a:r>
              <a:rPr lang="ko-KR" altLang="en-US" sz="1200" b="1" dirty="0" smtClean="0"/>
              <a:t>해 주세요</a:t>
            </a:r>
            <a:r>
              <a:rPr lang="en-US" altLang="ko-KR" sz="1200" b="1" dirty="0" smtClean="0"/>
              <a:t>. </a:t>
            </a:r>
          </a:p>
          <a:p>
            <a:pPr marL="228600" indent="-228600">
              <a:buAutoNum type="arabicPeriod"/>
            </a:pPr>
            <a:endParaRPr lang="en-US" altLang="ko-KR" sz="200" b="1" dirty="0" smtClean="0"/>
          </a:p>
          <a:p>
            <a:pPr marL="228600" indent="-228600">
              <a:buAutoNum type="arabicPeriod" startAt="3"/>
            </a:pPr>
            <a:r>
              <a:rPr lang="en-US" altLang="ko-KR" sz="1200" b="1" dirty="0" smtClean="0">
                <a:solidFill>
                  <a:srgbClr val="0000FF"/>
                </a:solidFill>
              </a:rPr>
              <a:t>Ex) 1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회 투입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= 100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만원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200" b="1" dirty="0" err="1" smtClean="0">
                <a:solidFill>
                  <a:srgbClr val="0000FF"/>
                </a:solidFill>
              </a:rPr>
              <a:t>자부담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10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만원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현장방문 및 보고서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산출물 작성 포함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) </a:t>
            </a:r>
          </a:p>
          <a:p>
            <a:r>
              <a:rPr lang="en-US" altLang="ko-KR" sz="1200" b="1" dirty="0">
                <a:solidFill>
                  <a:srgbClr val="0000FF"/>
                </a:solidFill>
              </a:rPr>
              <a:t>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           2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회 투입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= 200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만원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200" b="1" dirty="0" err="1" smtClean="0">
                <a:solidFill>
                  <a:srgbClr val="0000FF"/>
                </a:solidFill>
              </a:rPr>
              <a:t>자부담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20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만원 </a:t>
            </a:r>
            <a:r>
              <a:rPr lang="en-US" altLang="ko-KR" sz="1200" b="1" dirty="0">
                <a:solidFill>
                  <a:srgbClr val="0000FF"/>
                </a:solidFill>
              </a:rPr>
              <a:t>(</a:t>
            </a:r>
            <a:r>
              <a:rPr lang="ko-KR" altLang="en-US" sz="1200" b="1" dirty="0">
                <a:solidFill>
                  <a:srgbClr val="0000FF"/>
                </a:solidFill>
              </a:rPr>
              <a:t>현장방문 및 보고서</a:t>
            </a:r>
            <a:r>
              <a:rPr lang="en-US" altLang="ko-KR" sz="1200" b="1" dirty="0">
                <a:solidFill>
                  <a:srgbClr val="0000FF"/>
                </a:solidFill>
              </a:rPr>
              <a:t>, </a:t>
            </a:r>
            <a:r>
              <a:rPr lang="ko-KR" altLang="en-US" sz="1200" b="1" dirty="0">
                <a:solidFill>
                  <a:srgbClr val="0000FF"/>
                </a:solidFill>
              </a:rPr>
              <a:t>산출물 작성 포함</a:t>
            </a:r>
            <a:r>
              <a:rPr lang="en-US" altLang="ko-KR" sz="1200" b="1" dirty="0">
                <a:solidFill>
                  <a:srgbClr val="0000FF"/>
                </a:solidFill>
              </a:rPr>
              <a:t>)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……… 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이하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5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회 까지 </a:t>
            </a:r>
            <a:r>
              <a:rPr lang="ko-KR" altLang="en-US" sz="1200" b="1" dirty="0" err="1" smtClean="0">
                <a:solidFill>
                  <a:srgbClr val="0000FF"/>
                </a:solidFill>
              </a:rPr>
              <a:t>자부담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 비율 동일</a:t>
            </a:r>
            <a:endParaRPr lang="en-US" altLang="ko-KR" sz="1200" b="1" dirty="0" smtClean="0">
              <a:solidFill>
                <a:srgbClr val="0000FF"/>
              </a:solidFill>
            </a:endParaRPr>
          </a:p>
          <a:p>
            <a:r>
              <a:rPr lang="en-US" altLang="ko-KR" sz="1200" b="1" dirty="0">
                <a:solidFill>
                  <a:srgbClr val="0000FF"/>
                </a:solidFill>
              </a:rPr>
              <a:t>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           6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회 </a:t>
            </a:r>
            <a:r>
              <a:rPr lang="ko-KR" altLang="en-US" sz="1200" b="1" dirty="0">
                <a:solidFill>
                  <a:srgbClr val="0000FF"/>
                </a:solidFill>
              </a:rPr>
              <a:t>투입</a:t>
            </a:r>
            <a:r>
              <a:rPr lang="en-US" altLang="ko-KR" sz="1200" b="1" dirty="0">
                <a:solidFill>
                  <a:srgbClr val="0000FF"/>
                </a:solidFill>
              </a:rPr>
              <a:t>=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600</a:t>
            </a:r>
            <a:r>
              <a:rPr lang="ko-KR" altLang="en-US" sz="1200" b="1" dirty="0">
                <a:solidFill>
                  <a:srgbClr val="0000FF"/>
                </a:solidFill>
              </a:rPr>
              <a:t>만원</a:t>
            </a:r>
            <a:r>
              <a:rPr lang="en-US" altLang="ko-KR" sz="1200" b="1" dirty="0">
                <a:solidFill>
                  <a:srgbClr val="0000FF"/>
                </a:solidFill>
              </a:rPr>
              <a:t>, </a:t>
            </a:r>
            <a:r>
              <a:rPr lang="ko-KR" altLang="en-US" sz="1200" b="1" dirty="0" err="1">
                <a:solidFill>
                  <a:srgbClr val="0000FF"/>
                </a:solidFill>
              </a:rPr>
              <a:t>자부담</a:t>
            </a:r>
            <a:r>
              <a:rPr lang="ko-KR" altLang="en-US" sz="1200" b="1" dirty="0">
                <a:solidFill>
                  <a:srgbClr val="0000FF"/>
                </a:solidFill>
              </a:rPr>
              <a:t>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70</a:t>
            </a:r>
            <a:r>
              <a:rPr lang="ko-KR" altLang="en-US" sz="1200" b="1" dirty="0">
                <a:solidFill>
                  <a:srgbClr val="0000FF"/>
                </a:solidFill>
              </a:rPr>
              <a:t>만원 </a:t>
            </a:r>
            <a:r>
              <a:rPr lang="en-US" altLang="ko-KR" sz="1200" b="1" dirty="0">
                <a:solidFill>
                  <a:srgbClr val="0000FF"/>
                </a:solidFill>
              </a:rPr>
              <a:t>(</a:t>
            </a:r>
            <a:r>
              <a:rPr lang="ko-KR" altLang="en-US" sz="1200" b="1" dirty="0">
                <a:solidFill>
                  <a:srgbClr val="0000FF"/>
                </a:solidFill>
              </a:rPr>
              <a:t>현장방문 및 보고서</a:t>
            </a:r>
            <a:r>
              <a:rPr lang="en-US" altLang="ko-KR" sz="1200" b="1" dirty="0">
                <a:solidFill>
                  <a:srgbClr val="0000FF"/>
                </a:solidFill>
              </a:rPr>
              <a:t>, </a:t>
            </a:r>
            <a:r>
              <a:rPr lang="ko-KR" altLang="en-US" sz="1200" b="1" dirty="0">
                <a:solidFill>
                  <a:srgbClr val="0000FF"/>
                </a:solidFill>
              </a:rPr>
              <a:t>산출물 작성 포함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) </a:t>
            </a:r>
            <a:endParaRPr lang="en-US" altLang="ko-KR" sz="1200" b="1" dirty="0" smtClean="0"/>
          </a:p>
          <a:p>
            <a:r>
              <a:rPr lang="en-US" altLang="ko-KR" sz="1200" b="1" dirty="0" smtClean="0"/>
              <a:t>  </a:t>
            </a:r>
            <a:r>
              <a:rPr lang="ko-KR" altLang="en-US" sz="1200" b="1" dirty="0" smtClean="0"/>
              <a:t> 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609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6" y="1134461"/>
            <a:ext cx="9410505" cy="244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DD00CF0-487C-47F8-9CBA-9D525DF5FDF0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2. </a:t>
            </a:r>
            <a:r>
              <a:rPr lang="ko-KR" altLang="en-US" sz="2400" b="1" dirty="0"/>
              <a:t>경영컨설팅 신청 </a:t>
            </a:r>
            <a:r>
              <a:rPr lang="en-US" altLang="ko-KR" b="1" dirty="0"/>
              <a:t>_ ② </a:t>
            </a:r>
            <a:r>
              <a:rPr lang="ko-KR" altLang="en-US" b="1" dirty="0"/>
              <a:t>컨설팅 금액 </a:t>
            </a:r>
            <a:r>
              <a:rPr lang="en-US" altLang="ko-KR" b="1" dirty="0"/>
              <a:t>/ </a:t>
            </a:r>
            <a:r>
              <a:rPr lang="ko-KR" altLang="en-US" b="1" dirty="0"/>
              <a:t>수진기업 정보</a:t>
            </a:r>
            <a:endParaRPr lang="ko-KR" altLang="en-US" sz="2400" b="1" dirty="0"/>
          </a:p>
        </p:txBody>
      </p:sp>
      <p:sp>
        <p:nvSpPr>
          <p:cNvPr id="15" name="타원 14">
            <a:extLst>
              <a:ext uri="{FF2B5EF4-FFF2-40B4-BE49-F238E27FC236}">
                <a16:creationId xmlns="" xmlns:a16="http://schemas.microsoft.com/office/drawing/2014/main" id="{231BE75D-7772-42AA-AB35-91BA48FCF8EA}"/>
              </a:ext>
            </a:extLst>
          </p:cNvPr>
          <p:cNvSpPr/>
          <p:nvPr/>
        </p:nvSpPr>
        <p:spPr>
          <a:xfrm>
            <a:off x="7920901" y="1772816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E901BD-0A6E-4AAC-A2DE-1B2B257DC67E}"/>
              </a:ext>
            </a:extLst>
          </p:cNvPr>
          <p:cNvSpPr txBox="1"/>
          <p:nvPr/>
        </p:nvSpPr>
        <p:spPr>
          <a:xfrm>
            <a:off x="704528" y="3715940"/>
            <a:ext cx="3312938" cy="912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‘</a:t>
            </a:r>
            <a:r>
              <a:rPr lang="ko-KR" altLang="en-US" sz="1200" b="1" dirty="0"/>
              <a:t>수진기업 정보</a:t>
            </a:r>
            <a:r>
              <a:rPr lang="en-US" altLang="ko-KR" sz="1200" b="1" dirty="0"/>
              <a:t>’</a:t>
            </a:r>
            <a:r>
              <a:rPr lang="ko-KR" altLang="en-US" sz="1200" b="1" dirty="0"/>
              <a:t>는 </a:t>
            </a:r>
            <a:r>
              <a:rPr lang="en-US" altLang="ko-KR" sz="1200" b="1" dirty="0" smtClean="0"/>
              <a:t>‘</a:t>
            </a:r>
            <a:r>
              <a:rPr lang="ko-KR" altLang="en-US" sz="1200" b="1" dirty="0" smtClean="0"/>
              <a:t>근로자 수</a:t>
            </a:r>
            <a:r>
              <a:rPr lang="en-US" altLang="ko-KR" sz="1200" b="1" dirty="0" smtClean="0"/>
              <a:t>’</a:t>
            </a:r>
            <a:r>
              <a:rPr lang="ko-KR" altLang="en-US" sz="1200" b="1" dirty="0" smtClean="0"/>
              <a:t>를 제외하고  별도로 작성할 필요 없습니다</a:t>
            </a:r>
            <a:r>
              <a:rPr lang="en-US" altLang="ko-KR" sz="1200" b="1" dirty="0" smtClean="0"/>
              <a:t>. (</a:t>
            </a:r>
            <a:r>
              <a:rPr lang="ko-KR" altLang="en-US" sz="1200" b="1" dirty="0" smtClean="0"/>
              <a:t>자동 작성됨</a:t>
            </a:r>
            <a:r>
              <a:rPr lang="en-US" altLang="ko-KR" sz="1200" b="1" dirty="0" smtClean="0"/>
              <a:t>)</a:t>
            </a:r>
            <a:r>
              <a:rPr lang="en-US" altLang="ko-KR" sz="1200" b="1" dirty="0"/>
              <a:t/>
            </a:r>
            <a:br>
              <a:rPr lang="en-US" altLang="ko-KR" sz="1200" b="1" dirty="0"/>
            </a:br>
            <a:r>
              <a:rPr lang="ko-KR" altLang="en-US" sz="1200" b="1" dirty="0">
                <a:solidFill>
                  <a:srgbClr val="FF0000"/>
                </a:solidFill>
              </a:rPr>
              <a:t>근로자 수는 현재 근로자 수를 입력</a:t>
            </a:r>
            <a:r>
              <a:rPr lang="ko-KR" altLang="en-US" sz="1200" b="1" dirty="0"/>
              <a:t>하십시오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18D93A0-BA03-4CA4-A26B-E73684723D5E}"/>
              </a:ext>
            </a:extLst>
          </p:cNvPr>
          <p:cNvSpPr txBox="1"/>
          <p:nvPr/>
        </p:nvSpPr>
        <p:spPr>
          <a:xfrm>
            <a:off x="5863399" y="3715940"/>
            <a:ext cx="3312938" cy="9129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dirty="0"/>
              <a:t>‘</a:t>
            </a:r>
            <a:r>
              <a:rPr lang="ko-KR" altLang="en-US" sz="1200" b="1" dirty="0"/>
              <a:t>우대사항</a:t>
            </a:r>
            <a:r>
              <a:rPr lang="en-US" altLang="ko-KR" sz="1200" b="1" dirty="0"/>
              <a:t>’ → ‘</a:t>
            </a:r>
            <a:r>
              <a:rPr lang="ko-KR" altLang="en-US" sz="1200" b="1" dirty="0"/>
              <a:t>해당 항목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선택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E9ECFB-915B-4B3F-A61C-0831D06262FE}"/>
              </a:ext>
            </a:extLst>
          </p:cNvPr>
          <p:cNvSpPr txBox="1"/>
          <p:nvPr/>
        </p:nvSpPr>
        <p:spPr>
          <a:xfrm>
            <a:off x="5894488" y="4735160"/>
            <a:ext cx="3311797" cy="8540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b="1" dirty="0" smtClean="0">
                <a:solidFill>
                  <a:srgbClr val="0000FF"/>
                </a:solidFill>
                <a:latin typeface="+mn-ea"/>
              </a:rPr>
              <a:t>귀사가 </a:t>
            </a:r>
            <a:r>
              <a:rPr lang="ko-KR" altLang="en-US" sz="1100" b="1" dirty="0">
                <a:solidFill>
                  <a:srgbClr val="0000FF"/>
                </a:solidFill>
                <a:latin typeface="+mn-ea"/>
              </a:rPr>
              <a:t>해당하는 우대사항만 체크하십시오</a:t>
            </a:r>
            <a:r>
              <a:rPr lang="en-US" altLang="ko-KR" sz="1100" b="1" dirty="0">
                <a:solidFill>
                  <a:srgbClr val="0000FF"/>
                </a:solidFill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b="1" dirty="0">
                <a:solidFill>
                  <a:srgbClr val="0000FF"/>
                </a:solidFill>
                <a:latin typeface="+mn-ea"/>
              </a:rPr>
              <a:t>우대사항 관련한 자료는 화면 하단의 첨부파일에</a:t>
            </a:r>
            <a:r>
              <a:rPr lang="en-US" altLang="ko-KR" sz="1100" b="1" dirty="0">
                <a:solidFill>
                  <a:srgbClr val="0000FF"/>
                </a:solidFill>
                <a:latin typeface="+mn-ea"/>
              </a:rPr>
              <a:t/>
            </a:r>
            <a:br>
              <a:rPr lang="en-US" altLang="ko-KR" sz="1100" b="1" dirty="0">
                <a:solidFill>
                  <a:srgbClr val="0000FF"/>
                </a:solidFill>
                <a:latin typeface="+mn-ea"/>
              </a:rPr>
            </a:br>
            <a:r>
              <a:rPr lang="ko-KR" altLang="en-US" sz="1100" b="1" dirty="0">
                <a:solidFill>
                  <a:srgbClr val="0000FF"/>
                </a:solidFill>
                <a:latin typeface="+mn-ea"/>
              </a:rPr>
              <a:t>별도로 첨부하시면 됩니다</a:t>
            </a:r>
            <a:r>
              <a:rPr lang="en-US" altLang="ko-KR" sz="1100" b="1" dirty="0">
                <a:solidFill>
                  <a:srgbClr val="0000FF"/>
                </a:solidFill>
                <a:latin typeface="+mn-ea"/>
              </a:rPr>
              <a:t>.</a:t>
            </a:r>
            <a:r>
              <a:rPr lang="ko-KR" altLang="en-US" sz="1100" b="1" dirty="0">
                <a:solidFill>
                  <a:srgbClr val="0000FF"/>
                </a:solidFill>
                <a:latin typeface="+mn-ea"/>
              </a:rPr>
              <a:t> 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="" xmlns:a16="http://schemas.microsoft.com/office/drawing/2014/main" id="{E663BF71-BD68-4B8A-9F2E-504D601D3CAC}"/>
              </a:ext>
            </a:extLst>
          </p:cNvPr>
          <p:cNvCxnSpPr>
            <a:cxnSpLocks/>
            <a:stCxn id="18" idx="2"/>
            <a:endCxn id="3" idx="0"/>
          </p:cNvCxnSpPr>
          <p:nvPr/>
        </p:nvCxnSpPr>
        <p:spPr>
          <a:xfrm>
            <a:off x="7519868" y="4628889"/>
            <a:ext cx="30519" cy="10627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>
            <a:extLst>
              <a:ext uri="{FF2B5EF4-FFF2-40B4-BE49-F238E27FC236}">
                <a16:creationId xmlns="" xmlns:a16="http://schemas.microsoft.com/office/drawing/2014/main" id="{231BE75D-7772-42AA-AB35-91BA48FCF8EA}"/>
              </a:ext>
            </a:extLst>
          </p:cNvPr>
          <p:cNvSpPr/>
          <p:nvPr/>
        </p:nvSpPr>
        <p:spPr>
          <a:xfrm>
            <a:off x="596516" y="3618911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="" xmlns:a16="http://schemas.microsoft.com/office/drawing/2014/main" id="{443F9C75-9131-449A-9F8B-8876A7A568CF}"/>
              </a:ext>
            </a:extLst>
          </p:cNvPr>
          <p:cNvSpPr/>
          <p:nvPr/>
        </p:nvSpPr>
        <p:spPr>
          <a:xfrm>
            <a:off x="5798236" y="3618911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="" xmlns:a16="http://schemas.microsoft.com/office/drawing/2014/main" id="{443F9C75-9131-449A-9F8B-8876A7A568CF}"/>
              </a:ext>
            </a:extLst>
          </p:cNvPr>
          <p:cNvSpPr/>
          <p:nvPr/>
        </p:nvSpPr>
        <p:spPr>
          <a:xfrm>
            <a:off x="539590" y="2735583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26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_x224741672" descr="EMB000005fc3d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1" y="996077"/>
            <a:ext cx="9181591" cy="326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DD00CF0-487C-47F8-9CBA-9D525DF5FDF0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2. </a:t>
            </a:r>
            <a:r>
              <a:rPr lang="ko-KR" altLang="en-US" sz="2400" b="1" dirty="0"/>
              <a:t>경영컨설팅 신청 </a:t>
            </a:r>
            <a:r>
              <a:rPr lang="en-US" altLang="ko-KR" b="1" dirty="0"/>
              <a:t>_ ③ </a:t>
            </a:r>
            <a:r>
              <a:rPr lang="ko-KR" altLang="en-US" b="1" dirty="0"/>
              <a:t>수진기업 재무현황 </a:t>
            </a:r>
            <a:r>
              <a:rPr lang="en-US" altLang="ko-KR" b="1" dirty="0"/>
              <a:t>/ </a:t>
            </a:r>
            <a:r>
              <a:rPr lang="ko-KR" altLang="en-US" b="1" dirty="0"/>
              <a:t>수진기업 과거 전문컨설팅 지원</a:t>
            </a:r>
            <a:endParaRPr lang="ko-KR" alt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4D74222-9718-4E82-9D0A-3DDA9A13AF31}"/>
              </a:ext>
            </a:extLst>
          </p:cNvPr>
          <p:cNvSpPr txBox="1"/>
          <p:nvPr/>
        </p:nvSpPr>
        <p:spPr>
          <a:xfrm>
            <a:off x="1114158" y="4517413"/>
            <a:ext cx="3550809" cy="9767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dirty="0"/>
              <a:t>‘</a:t>
            </a:r>
            <a:r>
              <a:rPr lang="ko-KR" altLang="en-US" sz="1200" b="1" dirty="0"/>
              <a:t>수진기업 재무현황</a:t>
            </a:r>
            <a:r>
              <a:rPr lang="en-US" altLang="ko-KR" sz="1200" b="1" dirty="0" smtClean="0"/>
              <a:t>’</a:t>
            </a:r>
            <a:endParaRPr lang="en-US" altLang="ko-KR" sz="1200" b="1" dirty="0"/>
          </a:p>
          <a:p>
            <a:r>
              <a:rPr lang="en-US" altLang="ko-KR" sz="1200" dirty="0" smtClean="0"/>
              <a:t>2020</a:t>
            </a:r>
            <a:r>
              <a:rPr lang="ko-KR" altLang="en-US" sz="1200" dirty="0" smtClean="0"/>
              <a:t>년 </a:t>
            </a:r>
            <a:r>
              <a:rPr lang="ko-KR" altLang="en-US" sz="1200" dirty="0"/>
              <a:t>미결산 기업인 경우</a:t>
            </a:r>
            <a:r>
              <a:rPr lang="en-US" altLang="ko-KR" sz="1200" dirty="0"/>
              <a:t>, </a:t>
            </a:r>
            <a:r>
              <a:rPr lang="en-US" altLang="ko-KR" sz="1200" dirty="0" smtClean="0"/>
              <a:t>2019</a:t>
            </a:r>
            <a:r>
              <a:rPr lang="ko-KR" altLang="en-US" sz="1200" dirty="0" smtClean="0"/>
              <a:t>년 </a:t>
            </a:r>
            <a:r>
              <a:rPr lang="ko-KR" altLang="en-US" sz="1200" dirty="0"/>
              <a:t>결산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ko-KR" altLang="en-US" sz="1200" dirty="0"/>
              <a:t>자료 입력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해당 항목의 모든 항목의 값은 기준연도에 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ko-KR" altLang="en-US" sz="1200" dirty="0"/>
              <a:t>해당하는 사항을 입력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9C8CE50C-E10B-4542-A627-AEC18F31AF62}"/>
              </a:ext>
            </a:extLst>
          </p:cNvPr>
          <p:cNvSpPr/>
          <p:nvPr/>
        </p:nvSpPr>
        <p:spPr>
          <a:xfrm>
            <a:off x="163897" y="1988840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5D5E8DE3-A794-4C98-A8E9-6B7FAACF8414}"/>
              </a:ext>
            </a:extLst>
          </p:cNvPr>
          <p:cNvSpPr/>
          <p:nvPr/>
        </p:nvSpPr>
        <p:spPr>
          <a:xfrm>
            <a:off x="163897" y="956473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="" xmlns:a16="http://schemas.microsoft.com/office/drawing/2014/main" id="{231BE75D-7772-42AA-AB35-91BA48FCF8EA}"/>
              </a:ext>
            </a:extLst>
          </p:cNvPr>
          <p:cNvSpPr/>
          <p:nvPr/>
        </p:nvSpPr>
        <p:spPr>
          <a:xfrm>
            <a:off x="1006147" y="4466087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E901BD-0A6E-4AAC-A2DE-1B2B257DC67E}"/>
              </a:ext>
            </a:extLst>
          </p:cNvPr>
          <p:cNvSpPr txBox="1"/>
          <p:nvPr/>
        </p:nvSpPr>
        <p:spPr>
          <a:xfrm>
            <a:off x="5313040" y="4470340"/>
            <a:ext cx="3744416" cy="10708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/>
              <a:t>‘</a:t>
            </a:r>
            <a:r>
              <a:rPr lang="ko-KR" altLang="en-US" sz="1200" b="1" dirty="0"/>
              <a:t>수진기업 과거 전문컨설팅 지원</a:t>
            </a:r>
            <a:r>
              <a:rPr lang="en-US" altLang="ko-KR" sz="1200" b="1" dirty="0" smtClean="0"/>
              <a:t>’</a:t>
            </a:r>
            <a:r>
              <a:rPr lang="en-US" altLang="ko-KR" sz="1200" b="1" dirty="0"/>
              <a:t/>
            </a:r>
            <a:br>
              <a:rPr lang="en-US" altLang="ko-KR" sz="1200" b="1" dirty="0"/>
            </a:br>
            <a:r>
              <a:rPr lang="ko-KR" altLang="en-US" sz="1200" b="1" dirty="0"/>
              <a:t> </a:t>
            </a:r>
            <a:r>
              <a:rPr lang="en-US" altLang="ko-KR" sz="1200" b="1" dirty="0"/>
              <a:t>- </a:t>
            </a:r>
            <a:r>
              <a:rPr lang="ko-KR" altLang="en-US" sz="1200" b="1" dirty="0" smtClean="0"/>
              <a:t>진흥원</a:t>
            </a:r>
            <a:r>
              <a:rPr lang="ko-KR" altLang="en-US" sz="1200" dirty="0" smtClean="0"/>
              <a:t> 으로부터 </a:t>
            </a:r>
            <a:r>
              <a:rPr lang="ko-KR" altLang="en-US" sz="1200" dirty="0"/>
              <a:t>받은 컨설팅 내역 </a:t>
            </a:r>
            <a:r>
              <a:rPr lang="ko-KR" altLang="en-US" sz="1200" dirty="0" smtClean="0"/>
              <a:t>최근 </a:t>
            </a:r>
            <a:r>
              <a:rPr lang="en-US" altLang="ko-KR" sz="1200" dirty="0" smtClean="0"/>
              <a:t>4</a:t>
            </a:r>
            <a:r>
              <a:rPr lang="ko-KR" altLang="en-US" sz="1200" dirty="0" smtClean="0"/>
              <a:t>건 입력 </a:t>
            </a:r>
            <a:endParaRPr lang="ko-KR" altLang="en-US" sz="1200" dirty="0"/>
          </a:p>
        </p:txBody>
      </p:sp>
      <p:sp>
        <p:nvSpPr>
          <p:cNvPr id="17" name="타원 16">
            <a:extLst>
              <a:ext uri="{FF2B5EF4-FFF2-40B4-BE49-F238E27FC236}">
                <a16:creationId xmlns="" xmlns:a16="http://schemas.microsoft.com/office/drawing/2014/main" id="{443F9C75-9131-449A-9F8B-8876A7A568CF}"/>
              </a:ext>
            </a:extLst>
          </p:cNvPr>
          <p:cNvSpPr/>
          <p:nvPr/>
        </p:nvSpPr>
        <p:spPr>
          <a:xfrm>
            <a:off x="5205028" y="4456475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="" xmlns:a16="http://schemas.microsoft.com/office/drawing/2014/main" id="{0B09CA07-CFCC-48CD-948D-5E459FE6E577}"/>
              </a:ext>
            </a:extLst>
          </p:cNvPr>
          <p:cNvSpPr/>
          <p:nvPr/>
        </p:nvSpPr>
        <p:spPr>
          <a:xfrm>
            <a:off x="163897" y="3356992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3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E901BD-0A6E-4AAC-A2DE-1B2B257DC67E}"/>
              </a:ext>
            </a:extLst>
          </p:cNvPr>
          <p:cNvSpPr txBox="1"/>
          <p:nvPr/>
        </p:nvSpPr>
        <p:spPr>
          <a:xfrm>
            <a:off x="1114158" y="5693629"/>
            <a:ext cx="3550809" cy="6876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/>
              <a:t>‘</a:t>
            </a:r>
            <a:r>
              <a:rPr lang="ko-KR" altLang="en-US" sz="1200" b="1" dirty="0"/>
              <a:t>수진기업 </a:t>
            </a:r>
            <a:r>
              <a:rPr lang="ko-KR" altLang="en-US" sz="1200" b="1" dirty="0" smtClean="0"/>
              <a:t>총괄 책임자 정보</a:t>
            </a:r>
            <a:r>
              <a:rPr lang="en-US" altLang="ko-KR" sz="1200" b="1" dirty="0" smtClean="0"/>
              <a:t>’</a:t>
            </a:r>
            <a:r>
              <a:rPr lang="en-US" altLang="ko-KR" sz="1200" b="1" dirty="0"/>
              <a:t/>
            </a:r>
            <a:br>
              <a:rPr lang="en-US" altLang="ko-KR" sz="1200" b="1" dirty="0"/>
            </a:br>
            <a:r>
              <a:rPr lang="ko-KR" altLang="en-US" sz="1200" dirty="0"/>
              <a:t> </a:t>
            </a:r>
            <a:r>
              <a:rPr lang="en-US" altLang="ko-KR" sz="1200" dirty="0"/>
              <a:t>- </a:t>
            </a:r>
            <a:r>
              <a:rPr lang="ko-KR" altLang="en-US" sz="1200" dirty="0" smtClean="0"/>
              <a:t>본 컨설팅을  담당 및 대응할 담당자 지정하여 기재 </a:t>
            </a:r>
            <a:endParaRPr lang="ko-KR" altLang="en-US" sz="1200" dirty="0"/>
          </a:p>
        </p:txBody>
      </p:sp>
      <p:sp>
        <p:nvSpPr>
          <p:cNvPr id="20" name="타원 19">
            <a:extLst>
              <a:ext uri="{FF2B5EF4-FFF2-40B4-BE49-F238E27FC236}">
                <a16:creationId xmlns="" xmlns:a16="http://schemas.microsoft.com/office/drawing/2014/main" id="{0B09CA07-CFCC-48CD-948D-5E459FE6E577}"/>
              </a:ext>
            </a:extLst>
          </p:cNvPr>
          <p:cNvSpPr/>
          <p:nvPr/>
        </p:nvSpPr>
        <p:spPr>
          <a:xfrm>
            <a:off x="1006147" y="5679645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3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47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635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sz="1100" b="1" dirty="0" smtClean="0">
            <a:solidFill>
              <a:schemeClr val="tx1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  <a:prstDash val="dash"/>
        </a:ln>
      </a:spPr>
      <a:bodyPr wrap="square" rtlCol="0">
        <a:spAutoFit/>
      </a:bodyPr>
      <a:lstStyle>
        <a:defPPr algn="ctr">
          <a:defRPr sz="1100" dirty="0" smtClean="0">
            <a:latin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19559</TotalTime>
  <Words>820</Words>
  <Application>Microsoft Office PowerPoint</Application>
  <PresentationFormat>A4 용지(210x297mm)</PresentationFormat>
  <Paragraphs>209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User</cp:lastModifiedBy>
  <cp:revision>1706</cp:revision>
  <cp:lastPrinted>2020-05-19T06:53:52Z</cp:lastPrinted>
  <dcterms:created xsi:type="dcterms:W3CDTF">2018-02-26T11:25:28Z</dcterms:created>
  <dcterms:modified xsi:type="dcterms:W3CDTF">2021-07-01T02:36:59Z</dcterms:modified>
</cp:coreProperties>
</file>